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7404100" cy="4756150"/>
  <p:notesSz cx="7404100" cy="47561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147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55783" y="1474406"/>
            <a:ext cx="6298882" cy="9987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11567" y="2663444"/>
            <a:ext cx="5187315" cy="1189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0522" y="1093914"/>
            <a:ext cx="3223545" cy="3139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16381" y="1093914"/>
            <a:ext cx="3223545" cy="3139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36875" y="871803"/>
            <a:ext cx="2536698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85669" y="1630029"/>
            <a:ext cx="3039110" cy="2181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19553" y="4423219"/>
            <a:ext cx="2371344" cy="2378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0522" y="4423219"/>
            <a:ext cx="1704403" cy="2378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329426" y="3984142"/>
            <a:ext cx="192404" cy="165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3250" y="473075"/>
            <a:ext cx="3855975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sz="6600" spc="-30" dirty="0">
                <a:solidFill>
                  <a:srgbClr val="C00000"/>
                </a:solidFill>
                <a:latin typeface="Maiandra GD" panose="020E0502030308020204" pitchFamily="34" charset="0"/>
              </a:rPr>
              <a:t>Solid</a:t>
            </a:r>
            <a:r>
              <a:rPr sz="6600" spc="-105" dirty="0">
                <a:solidFill>
                  <a:srgbClr val="C00000"/>
                </a:solidFill>
                <a:latin typeface="Maiandra GD" panose="020E0502030308020204" pitchFamily="34" charset="0"/>
              </a:rPr>
              <a:t> </a:t>
            </a:r>
            <a:r>
              <a:rPr sz="6600" spc="-30" dirty="0">
                <a:solidFill>
                  <a:srgbClr val="C00000"/>
                </a:solidFill>
                <a:latin typeface="Maiandra GD" panose="020E0502030308020204" pitchFamily="34" charset="0"/>
              </a:rPr>
              <a:t>state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797050" y="1501562"/>
            <a:ext cx="4183381" cy="2518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4890" marR="1016000" indent="1270" algn="ctr">
              <a:lnSpc>
                <a:spcPct val="133100"/>
              </a:lnSpc>
              <a:spcBef>
                <a:spcPts val="100"/>
              </a:spcBef>
            </a:pPr>
            <a:r>
              <a:rPr sz="2400"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Part </a:t>
            </a:r>
            <a:r>
              <a:rPr sz="24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– 1  </a:t>
            </a:r>
            <a:r>
              <a:rPr sz="2400" b="1" spc="-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c</a:t>
            </a:r>
            <a:r>
              <a:rPr sz="24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</a:t>
            </a:r>
            <a:r>
              <a:rPr sz="2400" b="1" spc="-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</a:t>
            </a:r>
            <a:r>
              <a:rPr sz="2400" b="1" spc="-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m</a:t>
            </a:r>
            <a:r>
              <a:rPr sz="2400" b="1" spc="-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i</a:t>
            </a:r>
            <a:r>
              <a:rPr sz="24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s</a:t>
            </a:r>
            <a:r>
              <a:rPr sz="2400"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</a:t>
            </a:r>
            <a:r>
              <a:rPr sz="2400" b="1" spc="-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r</a:t>
            </a:r>
            <a:r>
              <a:rPr sz="24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y</a:t>
            </a:r>
          </a:p>
          <a:p>
            <a:pPr marL="3175" algn="ctr">
              <a:lnSpc>
                <a:spcPct val="100000"/>
              </a:lnSpc>
              <a:spcBef>
                <a:spcPts val="795"/>
              </a:spcBef>
            </a:pPr>
            <a:r>
              <a:rPr sz="24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I </a:t>
            </a:r>
            <a:r>
              <a:rPr sz="2400" b="1" spc="-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B.Sc, </a:t>
            </a:r>
            <a:r>
              <a:rPr sz="2400"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semester </a:t>
            </a:r>
            <a:r>
              <a:rPr sz="24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– 1, </a:t>
            </a:r>
            <a:r>
              <a:rPr sz="2400"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paper </a:t>
            </a:r>
            <a:r>
              <a:rPr sz="24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–</a:t>
            </a:r>
            <a:r>
              <a:rPr sz="2400" b="1" spc="-1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 </a:t>
            </a:r>
            <a:r>
              <a:rPr sz="24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1</a:t>
            </a:r>
          </a:p>
          <a:p>
            <a:pPr marL="1055370" marR="815340" indent="-228600" algn="ctr">
              <a:lnSpc>
                <a:spcPts val="2480"/>
              </a:lnSpc>
              <a:spcBef>
                <a:spcPts val="204"/>
              </a:spcBef>
            </a:pPr>
            <a:r>
              <a:rPr b="1" spc="-15" dirty="0">
                <a:solidFill>
                  <a:srgbClr val="805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Vijaya Lakshmi</a:t>
            </a:r>
            <a:r>
              <a:rPr b="1" spc="-60" dirty="0">
                <a:solidFill>
                  <a:srgbClr val="805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 </a:t>
            </a:r>
            <a:r>
              <a:rPr b="1" spc="-10" dirty="0">
                <a:solidFill>
                  <a:srgbClr val="805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sada  </a:t>
            </a:r>
            <a:r>
              <a:rPr b="1" spc="-15" dirty="0">
                <a:solidFill>
                  <a:srgbClr val="805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Guest</a:t>
            </a:r>
            <a:r>
              <a:rPr b="1" spc="-20" dirty="0">
                <a:solidFill>
                  <a:srgbClr val="805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 </a:t>
            </a:r>
            <a:r>
              <a:rPr b="1" spc="-10" dirty="0">
                <a:solidFill>
                  <a:srgbClr val="805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faculty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  <a:p>
            <a:pPr marL="436880" algn="ctr">
              <a:lnSpc>
                <a:spcPct val="100000"/>
              </a:lnSpc>
              <a:spcBef>
                <a:spcPts val="550"/>
              </a:spcBef>
            </a:pPr>
            <a:r>
              <a:rPr b="1" spc="-10" dirty="0">
                <a:solidFill>
                  <a:srgbClr val="805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P.R. </a:t>
            </a:r>
            <a:r>
              <a:rPr b="1" spc="-15" dirty="0">
                <a:solidFill>
                  <a:srgbClr val="805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Govt. college (A), kakinada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99529" y="3984142"/>
            <a:ext cx="1219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2922701"/>
            <a:ext cx="5523865" cy="483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0700"/>
              </a:lnSpc>
              <a:spcBef>
                <a:spcPts val="95"/>
              </a:spcBef>
            </a:pP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Let us see how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diffraction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patterns of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this </a:t>
            </a:r>
            <a:r>
              <a:rPr sz="1150" spc="5" dirty="0">
                <a:solidFill>
                  <a:srgbClr val="545454"/>
                </a:solidFill>
                <a:latin typeface="Arial"/>
                <a:cs typeface="Arial"/>
              </a:rPr>
              <a:t>method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are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used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to determine the  crystal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structure. </a:t>
            </a:r>
            <a:r>
              <a:rPr sz="1150" spc="5" dirty="0">
                <a:solidFill>
                  <a:srgbClr val="545454"/>
                </a:solidFill>
                <a:latin typeface="Arial"/>
                <a:cs typeface="Arial"/>
              </a:rPr>
              <a:t>With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reference to the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Fig.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2.70 (a) and (b)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suppose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S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is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</a:t>
            </a:r>
            <a:r>
              <a:rPr sz="1150" spc="-25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distance</a:t>
            </a:r>
            <a:endParaRPr sz="11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914399"/>
            <a:ext cx="5577840" cy="20110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900861"/>
            <a:ext cx="5554980" cy="2450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2395">
              <a:lnSpc>
                <a:spcPct val="130600"/>
              </a:lnSpc>
              <a:spcBef>
                <a:spcPts val="100"/>
              </a:spcBef>
            </a:pP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on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spc="-15" dirty="0">
                <a:solidFill>
                  <a:srgbClr val="545454"/>
                </a:solidFill>
                <a:latin typeface="Arial"/>
                <a:cs typeface="Arial"/>
              </a:rPr>
              <a:t>film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between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diffraction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arcs corresponding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to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a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particular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plane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and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4θ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is 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full-opening angle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corresponding cone,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then </a:t>
            </a:r>
            <a:r>
              <a:rPr sz="1150" spc="-20" dirty="0">
                <a:solidFill>
                  <a:srgbClr val="545454"/>
                </a:solidFill>
                <a:latin typeface="Arial"/>
                <a:cs typeface="Arial"/>
              </a:rPr>
              <a:t>we</a:t>
            </a:r>
            <a:r>
              <a:rPr sz="1150" spc="-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150" spc="10" dirty="0">
                <a:solidFill>
                  <a:srgbClr val="545454"/>
                </a:solidFill>
                <a:latin typeface="Arial"/>
                <a:cs typeface="Arial"/>
              </a:rPr>
              <a:t>have-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S = 4θ R, (θ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in</a:t>
            </a:r>
            <a:r>
              <a:rPr sz="1150" spc="-6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radians)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30500"/>
              </a:lnSpc>
              <a:spcBef>
                <a:spcPts val="5"/>
              </a:spcBef>
            </a:pP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Where, R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is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specimen-to-film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distance,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usually 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radius of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camera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housing  the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film.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For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easy conversion of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distance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S measured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in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mm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to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Bragg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angle in 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degrees,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camera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radius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is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often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chosen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to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be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57.3 mm as 1 rad = 57.3°. A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list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θ 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values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can thus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be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prepared directly from 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measured values of S.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Since the  wavelength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is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known, substitution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θ and λ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in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2d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sin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θ = nλ gives a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list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spacing of  </a:t>
            </a:r>
            <a:r>
              <a:rPr sz="1150" spc="5" dirty="0">
                <a:solidFill>
                  <a:srgbClr val="545454"/>
                </a:solidFill>
                <a:latin typeface="Arial"/>
                <a:cs typeface="Arial"/>
              </a:rPr>
              <a:t>d.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8669"/>
            <a:ext cx="5521960" cy="95313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ct val="130600"/>
              </a:lnSpc>
              <a:spcBef>
                <a:spcPts val="195"/>
              </a:spcBef>
            </a:pP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Use of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geometrical relations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between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crystallographic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axes,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Miller indices,  </a:t>
            </a:r>
            <a:r>
              <a:rPr sz="1725" spc="7" baseline="4830" dirty="0">
                <a:solidFill>
                  <a:srgbClr val="545454"/>
                </a:solidFill>
                <a:latin typeface="Arial"/>
                <a:cs typeface="Arial"/>
              </a:rPr>
              <a:t>an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d</a:t>
            </a:r>
            <a:r>
              <a:rPr sz="1725" spc="-7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spc="15" baseline="4830" dirty="0">
                <a:solidFill>
                  <a:srgbClr val="545454"/>
                </a:solidFill>
                <a:latin typeface="Arial"/>
                <a:cs typeface="Arial"/>
              </a:rPr>
              <a:t>d</a:t>
            </a:r>
            <a:r>
              <a:rPr sz="550" spc="-20" dirty="0">
                <a:solidFill>
                  <a:srgbClr val="545454"/>
                </a:solidFill>
                <a:latin typeface="Arial"/>
                <a:cs typeface="Arial"/>
              </a:rPr>
              <a:t>h</a:t>
            </a:r>
            <a:r>
              <a:rPr sz="550" spc="-15" dirty="0">
                <a:solidFill>
                  <a:srgbClr val="545454"/>
                </a:solidFill>
                <a:latin typeface="Arial"/>
                <a:cs typeface="Arial"/>
              </a:rPr>
              <a:t>k</a:t>
            </a:r>
            <a:r>
              <a:rPr sz="550" dirty="0">
                <a:solidFill>
                  <a:srgbClr val="545454"/>
                </a:solidFill>
                <a:latin typeface="Arial"/>
                <a:cs typeface="Arial"/>
              </a:rPr>
              <a:t>l </a:t>
            </a:r>
            <a:r>
              <a:rPr sz="550" spc="-25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c</a:t>
            </a:r>
            <a:r>
              <a:rPr sz="1725" spc="7" baseline="4830" dirty="0">
                <a:solidFill>
                  <a:srgbClr val="545454"/>
                </a:solidFill>
                <a:latin typeface="Arial"/>
                <a:cs typeface="Arial"/>
              </a:rPr>
              <a:t>a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n</a:t>
            </a:r>
            <a:r>
              <a:rPr sz="1725" spc="-7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spc="7" baseline="4830" dirty="0">
                <a:solidFill>
                  <a:srgbClr val="545454"/>
                </a:solidFill>
                <a:latin typeface="Arial"/>
                <a:cs typeface="Arial"/>
              </a:rPr>
              <a:t>n</a:t>
            </a:r>
            <a:r>
              <a:rPr sz="1725" spc="44" baseline="4830" dirty="0">
                <a:solidFill>
                  <a:srgbClr val="545454"/>
                </a:solidFill>
                <a:latin typeface="Arial"/>
                <a:cs typeface="Arial"/>
              </a:rPr>
              <a:t>o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w</a:t>
            </a:r>
            <a:r>
              <a:rPr sz="1725" spc="-75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spc="7" baseline="4830" dirty="0">
                <a:solidFill>
                  <a:srgbClr val="545454"/>
                </a:solidFill>
                <a:latin typeface="Arial"/>
                <a:cs typeface="Arial"/>
              </a:rPr>
              <a:t>b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e</a:t>
            </a:r>
            <a:r>
              <a:rPr sz="1725" spc="-7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m</a:t>
            </a:r>
            <a:r>
              <a:rPr sz="1725" spc="7" baseline="4830" dirty="0">
                <a:solidFill>
                  <a:srgbClr val="545454"/>
                </a:solidFill>
                <a:latin typeface="Arial"/>
                <a:cs typeface="Arial"/>
              </a:rPr>
              <a:t>ad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e</a:t>
            </a:r>
            <a:r>
              <a:rPr sz="1725" spc="-7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spc="-15" baseline="4830" dirty="0">
                <a:solidFill>
                  <a:srgbClr val="545454"/>
                </a:solidFill>
                <a:latin typeface="Arial"/>
                <a:cs typeface="Arial"/>
              </a:rPr>
              <a:t>t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o</a:t>
            </a:r>
            <a:r>
              <a:rPr sz="1725" spc="-7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spc="7" baseline="4830" dirty="0">
                <a:solidFill>
                  <a:srgbClr val="545454"/>
                </a:solidFill>
                <a:latin typeface="Arial"/>
                <a:cs typeface="Arial"/>
              </a:rPr>
              <a:t>a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ss</a:t>
            </a:r>
            <a:r>
              <a:rPr sz="1725" spc="-30" baseline="4830" dirty="0">
                <a:solidFill>
                  <a:srgbClr val="545454"/>
                </a:solidFill>
                <a:latin typeface="Arial"/>
                <a:cs typeface="Arial"/>
              </a:rPr>
              <a:t>i</a:t>
            </a:r>
            <a:r>
              <a:rPr sz="1725" spc="7" baseline="4830" dirty="0">
                <a:solidFill>
                  <a:srgbClr val="545454"/>
                </a:solidFill>
                <a:latin typeface="Arial"/>
                <a:cs typeface="Arial"/>
              </a:rPr>
              <a:t>g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n</a:t>
            </a:r>
            <a:r>
              <a:rPr sz="1725" spc="-7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spc="-15" baseline="4830" dirty="0">
                <a:solidFill>
                  <a:srgbClr val="545454"/>
                </a:solidFill>
                <a:latin typeface="Arial"/>
                <a:cs typeface="Arial"/>
              </a:rPr>
              <a:t>t</a:t>
            </a:r>
            <a:r>
              <a:rPr sz="1725" spc="7" baseline="4830" dirty="0">
                <a:solidFill>
                  <a:srgbClr val="545454"/>
                </a:solidFill>
                <a:latin typeface="Arial"/>
                <a:cs typeface="Arial"/>
              </a:rPr>
              <a:t>h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e</a:t>
            </a:r>
            <a:r>
              <a:rPr sz="1725" spc="-7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spc="7" baseline="4830" dirty="0">
                <a:solidFill>
                  <a:srgbClr val="545454"/>
                </a:solidFill>
                <a:latin typeface="Arial"/>
                <a:cs typeface="Arial"/>
              </a:rPr>
              <a:t>app</a:t>
            </a:r>
            <a:r>
              <a:rPr sz="1725" spc="-37" baseline="4830" dirty="0">
                <a:solidFill>
                  <a:srgbClr val="545454"/>
                </a:solidFill>
                <a:latin typeface="Arial"/>
                <a:cs typeface="Arial"/>
              </a:rPr>
              <a:t>r</a:t>
            </a:r>
            <a:r>
              <a:rPr sz="1725" spc="7" baseline="4830" dirty="0">
                <a:solidFill>
                  <a:srgbClr val="545454"/>
                </a:solidFill>
                <a:latin typeface="Arial"/>
                <a:cs typeface="Arial"/>
              </a:rPr>
              <a:t>op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r</a:t>
            </a:r>
            <a:r>
              <a:rPr sz="1725" spc="-22" baseline="4830" dirty="0">
                <a:solidFill>
                  <a:srgbClr val="545454"/>
                </a:solidFill>
                <a:latin typeface="Arial"/>
                <a:cs typeface="Arial"/>
              </a:rPr>
              <a:t>i</a:t>
            </a:r>
            <a:r>
              <a:rPr sz="1725" spc="7" baseline="4830" dirty="0">
                <a:solidFill>
                  <a:srgbClr val="545454"/>
                </a:solidFill>
                <a:latin typeface="Arial"/>
                <a:cs typeface="Arial"/>
              </a:rPr>
              <a:t>a</a:t>
            </a:r>
            <a:r>
              <a:rPr sz="1725" spc="-15" baseline="4830" dirty="0">
                <a:solidFill>
                  <a:srgbClr val="545454"/>
                </a:solidFill>
                <a:latin typeface="Arial"/>
                <a:cs typeface="Arial"/>
              </a:rPr>
              <a:t>t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e</a:t>
            </a:r>
            <a:r>
              <a:rPr sz="1725" spc="-7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spc="-30" baseline="4830" dirty="0">
                <a:solidFill>
                  <a:srgbClr val="545454"/>
                </a:solidFill>
                <a:latin typeface="Arial"/>
                <a:cs typeface="Arial"/>
              </a:rPr>
              <a:t>i</a:t>
            </a:r>
            <a:r>
              <a:rPr sz="1725" spc="7" baseline="4830" dirty="0">
                <a:solidFill>
                  <a:srgbClr val="545454"/>
                </a:solidFill>
                <a:latin typeface="Arial"/>
                <a:cs typeface="Arial"/>
              </a:rPr>
              <a:t>nd</a:t>
            </a:r>
            <a:r>
              <a:rPr sz="1725" spc="-30" baseline="4830" dirty="0">
                <a:solidFill>
                  <a:srgbClr val="545454"/>
                </a:solidFill>
                <a:latin typeface="Arial"/>
                <a:cs typeface="Arial"/>
              </a:rPr>
              <a:t>i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c</a:t>
            </a:r>
            <a:r>
              <a:rPr sz="1725" spc="7" baseline="4830" dirty="0">
                <a:solidFill>
                  <a:srgbClr val="545454"/>
                </a:solidFill>
                <a:latin typeface="Arial"/>
                <a:cs typeface="Arial"/>
              </a:rPr>
              <a:t>e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s</a:t>
            </a:r>
            <a:r>
              <a:rPr sz="1725" spc="-15" baseline="4830" dirty="0">
                <a:solidFill>
                  <a:srgbClr val="545454"/>
                </a:solidFill>
                <a:latin typeface="Arial"/>
                <a:cs typeface="Arial"/>
              </a:rPr>
              <a:t> t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o</a:t>
            </a:r>
            <a:r>
              <a:rPr sz="1725" spc="-7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spc="7" baseline="4830" dirty="0">
                <a:solidFill>
                  <a:srgbClr val="545454"/>
                </a:solidFill>
                <a:latin typeface="Arial"/>
                <a:cs typeface="Arial"/>
              </a:rPr>
              <a:t>ea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ch</a:t>
            </a:r>
            <a:r>
              <a:rPr sz="1725" spc="-7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r</a:t>
            </a:r>
            <a:r>
              <a:rPr sz="1725" spc="7" baseline="4830" dirty="0">
                <a:solidFill>
                  <a:srgbClr val="545454"/>
                </a:solidFill>
                <a:latin typeface="Arial"/>
                <a:cs typeface="Arial"/>
              </a:rPr>
              <a:t>e</a:t>
            </a:r>
            <a:r>
              <a:rPr sz="1725" spc="-15" baseline="4830" dirty="0">
                <a:solidFill>
                  <a:srgbClr val="545454"/>
                </a:solidFill>
                <a:latin typeface="Arial"/>
                <a:cs typeface="Arial"/>
              </a:rPr>
              <a:t>f</a:t>
            </a:r>
            <a:r>
              <a:rPr sz="1725" spc="-30" baseline="4830" dirty="0">
                <a:solidFill>
                  <a:srgbClr val="545454"/>
                </a:solidFill>
                <a:latin typeface="Arial"/>
                <a:cs typeface="Arial"/>
              </a:rPr>
              <a:t>l</a:t>
            </a:r>
            <a:r>
              <a:rPr sz="1725" spc="7" baseline="4830" dirty="0">
                <a:solidFill>
                  <a:srgbClr val="545454"/>
                </a:solidFill>
                <a:latin typeface="Arial"/>
                <a:cs typeface="Arial"/>
              </a:rPr>
              <a:t>e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c</a:t>
            </a:r>
            <a:r>
              <a:rPr sz="1725" spc="-15" baseline="4830" dirty="0">
                <a:solidFill>
                  <a:srgbClr val="545454"/>
                </a:solidFill>
                <a:latin typeface="Arial"/>
                <a:cs typeface="Arial"/>
              </a:rPr>
              <a:t>t</a:t>
            </a:r>
            <a:r>
              <a:rPr sz="1725" spc="-30" baseline="4830" dirty="0">
                <a:solidFill>
                  <a:srgbClr val="545454"/>
                </a:solidFill>
                <a:latin typeface="Arial"/>
                <a:cs typeface="Arial"/>
              </a:rPr>
              <a:t>i</a:t>
            </a:r>
            <a:r>
              <a:rPr sz="1725" spc="7" baseline="4830" dirty="0">
                <a:solidFill>
                  <a:srgbClr val="545454"/>
                </a:solidFill>
                <a:latin typeface="Arial"/>
                <a:cs typeface="Arial"/>
              </a:rPr>
              <a:t>o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n</a:t>
            </a:r>
            <a:r>
              <a:rPr sz="1725" spc="-7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spc="7" baseline="4830" dirty="0">
                <a:solidFill>
                  <a:srgbClr val="545454"/>
                </a:solidFill>
                <a:latin typeface="Arial"/>
                <a:cs typeface="Arial"/>
              </a:rPr>
              <a:t>an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d</a:t>
            </a:r>
            <a:r>
              <a:rPr sz="1725" spc="-7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spc="-15" baseline="4830" dirty="0">
                <a:solidFill>
                  <a:srgbClr val="545454"/>
                </a:solidFill>
                <a:latin typeface="Arial"/>
                <a:cs typeface="Arial"/>
              </a:rPr>
              <a:t>t</a:t>
            </a:r>
            <a:r>
              <a:rPr sz="1725" baseline="4830" dirty="0">
                <a:solidFill>
                  <a:srgbClr val="545454"/>
                </a:solidFill>
                <a:latin typeface="Arial"/>
                <a:cs typeface="Arial"/>
              </a:rPr>
              <a:t>o 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determine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unit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cell dimensions. </a:t>
            </a:r>
            <a:r>
              <a:rPr sz="1150" spc="30" dirty="0">
                <a:solidFill>
                  <a:srgbClr val="545454"/>
                </a:solidFill>
                <a:latin typeface="Arial"/>
                <a:cs typeface="Arial"/>
              </a:rPr>
              <a:t>We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shall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illustrate 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procedure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for the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cubic 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system. For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this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system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interplanar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spacing</a:t>
            </a:r>
            <a:r>
              <a:rPr sz="1150" spc="-35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is-</a:t>
            </a:r>
            <a:endParaRPr sz="11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389174"/>
            <a:ext cx="5518785" cy="1398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0500"/>
              </a:lnSpc>
              <a:spcBef>
                <a:spcPts val="100"/>
              </a:spcBef>
            </a:pP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It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rather much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convenient to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use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graphical form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this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relation;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this is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shown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in  Fig.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2.71. Since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possible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values, that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indices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h, k, I can have are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same for  all cubic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crystals,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this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graph can be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used to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index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all the cubic crystals. </a:t>
            </a:r>
            <a:r>
              <a:rPr sz="1150" spc="5" dirty="0">
                <a:solidFill>
                  <a:srgbClr val="545454"/>
                </a:solidFill>
                <a:latin typeface="Arial"/>
                <a:cs typeface="Arial"/>
              </a:rPr>
              <a:t>Now,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to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use 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this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graph,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ordinates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are drawn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corresponding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to 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measured values of d and 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intersection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these ordinates </a:t>
            </a:r>
            <a:r>
              <a:rPr sz="1150" spc="-15" dirty="0">
                <a:solidFill>
                  <a:srgbClr val="545454"/>
                </a:solidFill>
                <a:latin typeface="Arial"/>
                <a:cs typeface="Arial"/>
              </a:rPr>
              <a:t>with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lines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graph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sought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along 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same  horizontal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line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as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is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explained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in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figure.</a:t>
            </a:r>
            <a:endParaRPr sz="11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1828800"/>
            <a:ext cx="1828800" cy="571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900861"/>
            <a:ext cx="5538470" cy="1626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0500"/>
              </a:lnSpc>
              <a:spcBef>
                <a:spcPts val="100"/>
              </a:spcBef>
            </a:pPr>
            <a:r>
              <a:rPr sz="1150" spc="-20" dirty="0">
                <a:solidFill>
                  <a:srgbClr val="545454"/>
                </a:solidFill>
                <a:latin typeface="Arial"/>
                <a:cs typeface="Arial"/>
              </a:rPr>
              <a:t>In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this, line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can be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expected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to pass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through the intersection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ordinate 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corresponding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to the largest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value of d </a:t>
            </a:r>
            <a:r>
              <a:rPr sz="1150" spc="-15" dirty="0">
                <a:solidFill>
                  <a:srgbClr val="545454"/>
                </a:solidFill>
                <a:latin typeface="Arial"/>
                <a:cs typeface="Arial"/>
              </a:rPr>
              <a:t>with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(100), (110), or (111).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Once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this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match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is 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obtained,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intersection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horizontal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line </a:t>
            </a:r>
            <a:r>
              <a:rPr sz="1150" spc="-15" dirty="0">
                <a:solidFill>
                  <a:srgbClr val="545454"/>
                </a:solidFill>
                <a:latin typeface="Arial"/>
                <a:cs typeface="Arial"/>
              </a:rPr>
              <a:t>with </a:t>
            </a:r>
            <a:r>
              <a:rPr sz="1150" spc="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vertical axis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graph marks 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value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‘a’ of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crystal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examined.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Thus, </a:t>
            </a:r>
            <a:r>
              <a:rPr sz="1150" spc="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unit cell dimensions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and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indices 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reflecting plane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are determined at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same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time. Similar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graphical methods  have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also been developed for indexing powder photographs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crystals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belonging to 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other</a:t>
            </a:r>
            <a:r>
              <a:rPr sz="1150" spc="-15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systems.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914399"/>
            <a:ext cx="4062095" cy="2926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900861"/>
            <a:ext cx="5595620" cy="2724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0500"/>
              </a:lnSpc>
              <a:spcBef>
                <a:spcPts val="100"/>
              </a:spcBef>
            </a:pP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exposure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in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a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powder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camera must be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sufficiently long to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give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reflected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lines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 good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intensity. 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exposure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time is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usually a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few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hours.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After the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film is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exposed and 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developed,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it is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indexed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to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determine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crystal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structure. </a:t>
            </a:r>
            <a:r>
              <a:rPr sz="1150" spc="-20" dirty="0">
                <a:solidFill>
                  <a:srgbClr val="545454"/>
                </a:solidFill>
                <a:latin typeface="Arial"/>
                <a:cs typeface="Arial"/>
              </a:rPr>
              <a:t>It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easily seen that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first 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arc on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either side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exit point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corresponds </a:t>
            </a:r>
            <a:r>
              <a:rPr sz="1150" spc="-20" dirty="0">
                <a:solidFill>
                  <a:srgbClr val="545454"/>
                </a:solidFill>
                <a:latin typeface="Arial"/>
                <a:cs typeface="Arial"/>
              </a:rPr>
              <a:t>to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smallest angle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reflection.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The 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pair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arcs beyond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this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pair </a:t>
            </a:r>
            <a:r>
              <a:rPr sz="1150" spc="5" dirty="0">
                <a:solidFill>
                  <a:srgbClr val="545454"/>
                </a:solidFill>
                <a:latin typeface="Arial"/>
                <a:cs typeface="Arial"/>
              </a:rPr>
              <a:t>have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larger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Bragg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angles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and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are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from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planes of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smallest 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spacings,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recall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d = λ/ (2 sin</a:t>
            </a:r>
            <a:r>
              <a:rPr sz="1150" spc="-9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θ).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 marR="33020">
              <a:lnSpc>
                <a:spcPct val="130500"/>
              </a:lnSpc>
            </a:pPr>
            <a:r>
              <a:rPr sz="1150" spc="-20" dirty="0">
                <a:solidFill>
                  <a:srgbClr val="545454"/>
                </a:solidFill>
                <a:latin typeface="Arial"/>
                <a:cs typeface="Arial"/>
              </a:rPr>
              <a:t>In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powder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method,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intensity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reflected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beam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can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also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be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recorded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in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a 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diffractometer </a:t>
            </a:r>
            <a:r>
              <a:rPr sz="1150" spc="-15" dirty="0">
                <a:solidFill>
                  <a:srgbClr val="545454"/>
                </a:solidFill>
                <a:latin typeface="Arial"/>
                <a:cs typeface="Arial"/>
              </a:rPr>
              <a:t>which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uses a counter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in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place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spc="-15" dirty="0">
                <a:solidFill>
                  <a:srgbClr val="545454"/>
                </a:solidFill>
                <a:latin typeface="Arial"/>
                <a:cs typeface="Arial"/>
              </a:rPr>
              <a:t>film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to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measure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intensities.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The 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counter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moves along the periphery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cylinder and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records the reflected intensities 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against 2θ. Peaks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in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diffractometer recording (Fig.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2.72) correspond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to positions 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where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Bragg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condition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is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satisfied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by some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crystallographic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planes.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914399"/>
            <a:ext cx="3251200" cy="2926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BEB239-B7A4-4259-8855-8DE559544D6A}"/>
              </a:ext>
            </a:extLst>
          </p:cNvPr>
          <p:cNvSpPr txBox="1"/>
          <p:nvPr/>
        </p:nvSpPr>
        <p:spPr>
          <a:xfrm>
            <a:off x="273050" y="1463675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THANK YOU</a:t>
            </a:r>
            <a:endParaRPr lang="en-IN" sz="8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399529" y="3984142"/>
            <a:ext cx="1219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2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004" y="887044"/>
            <a:ext cx="139128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u="heavy" spc="-2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Contents: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130909" y="1539697"/>
            <a:ext cx="1873250" cy="6407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41935" algn="l"/>
              </a:tabLst>
            </a:pPr>
            <a:r>
              <a:rPr sz="2000" b="0" spc="-20" dirty="0">
                <a:latin typeface="Calibri Light"/>
                <a:cs typeface="Calibri Light"/>
              </a:rPr>
              <a:t>Bragg’s</a:t>
            </a:r>
            <a:r>
              <a:rPr sz="2000" b="0" spc="-15" dirty="0">
                <a:latin typeface="Calibri Light"/>
                <a:cs typeface="Calibri Light"/>
              </a:rPr>
              <a:t> </a:t>
            </a:r>
            <a:r>
              <a:rPr sz="2000" b="0" spc="-10" dirty="0">
                <a:latin typeface="Calibri Light"/>
                <a:cs typeface="Calibri Light"/>
              </a:rPr>
              <a:t>Law</a:t>
            </a:r>
            <a:endParaRPr sz="2000">
              <a:latin typeface="Calibri Light"/>
              <a:cs typeface="Calibri Light"/>
            </a:endParaRPr>
          </a:p>
          <a:p>
            <a:pPr marL="241300" indent="-229235">
              <a:lnSpc>
                <a:spcPct val="100000"/>
              </a:lnSpc>
              <a:spcBef>
                <a:spcPts val="45"/>
              </a:spcBef>
              <a:buFont typeface="Wingdings"/>
              <a:buChar char=""/>
              <a:tabLst>
                <a:tab pos="241935" algn="l"/>
              </a:tabLst>
            </a:pPr>
            <a:r>
              <a:rPr sz="2000" b="0" spc="-20" dirty="0">
                <a:latin typeface="Calibri Light"/>
                <a:cs typeface="Calibri Light"/>
              </a:rPr>
              <a:t>Powder</a:t>
            </a:r>
            <a:r>
              <a:rPr sz="2000" b="0" spc="-70" dirty="0">
                <a:latin typeface="Calibri Light"/>
                <a:cs typeface="Calibri Light"/>
              </a:rPr>
              <a:t> </a:t>
            </a:r>
            <a:r>
              <a:rPr sz="2000" b="0" spc="-25" dirty="0">
                <a:latin typeface="Calibri Light"/>
                <a:cs typeface="Calibri Light"/>
              </a:rPr>
              <a:t>method</a:t>
            </a:r>
            <a:endParaRPr sz="20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399529" y="3984142"/>
            <a:ext cx="1219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3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2476" y="905332"/>
            <a:ext cx="282321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solidFill>
                  <a:srgbClr val="1279C3"/>
                </a:solidFill>
                <a:latin typeface="Tahoma"/>
                <a:cs typeface="Tahoma"/>
              </a:rPr>
              <a:t>Solid</a:t>
            </a:r>
            <a:r>
              <a:rPr b="0" spc="-80" dirty="0">
                <a:solidFill>
                  <a:srgbClr val="1279C3"/>
                </a:solidFill>
                <a:latin typeface="Tahoma"/>
                <a:cs typeface="Tahoma"/>
              </a:rPr>
              <a:t> </a:t>
            </a:r>
            <a:r>
              <a:rPr b="0" spc="-5" dirty="0">
                <a:solidFill>
                  <a:srgbClr val="1279C3"/>
                </a:solidFill>
                <a:latin typeface="Tahoma"/>
                <a:cs typeface="Tahoma"/>
              </a:rPr>
              <a:t>state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2274823"/>
            <a:ext cx="5605780" cy="1214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1279C3"/>
                </a:solidFill>
                <a:latin typeface="Tahoma"/>
                <a:cs typeface="Tahoma"/>
              </a:rPr>
              <a:t>Bragg’s </a:t>
            </a:r>
            <a:r>
              <a:rPr sz="1800" spc="-10" dirty="0">
                <a:solidFill>
                  <a:srgbClr val="1279C3"/>
                </a:solidFill>
                <a:latin typeface="Tahoma"/>
                <a:cs typeface="Tahoma"/>
              </a:rPr>
              <a:t>Law</a:t>
            </a:r>
            <a:endParaRPr sz="1800">
              <a:latin typeface="Tahoma"/>
              <a:cs typeface="Tahoma"/>
            </a:endParaRPr>
          </a:p>
          <a:p>
            <a:pPr marL="12700" marR="5715" algn="just">
              <a:lnSpc>
                <a:spcPct val="101699"/>
              </a:lnSpc>
              <a:spcBef>
                <a:spcPts val="1345"/>
              </a:spcBef>
            </a:pPr>
            <a:r>
              <a:rPr sz="1200" spc="-5" dirty="0">
                <a:latin typeface="Tahoma"/>
                <a:cs typeface="Tahoma"/>
              </a:rPr>
              <a:t>The structures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10" dirty="0">
                <a:latin typeface="Tahoma"/>
                <a:cs typeface="Tahoma"/>
              </a:rPr>
              <a:t>crystals </a:t>
            </a:r>
            <a:r>
              <a:rPr sz="1200" spc="-5" dirty="0">
                <a:latin typeface="Tahoma"/>
                <a:cs typeface="Tahoma"/>
              </a:rPr>
              <a:t>and molecules are often being </a:t>
            </a:r>
            <a:r>
              <a:rPr sz="1200" spc="-10" dirty="0">
                <a:latin typeface="Tahoma"/>
                <a:cs typeface="Tahoma"/>
              </a:rPr>
              <a:t>identified </a:t>
            </a:r>
            <a:r>
              <a:rPr sz="1200" spc="-5" dirty="0">
                <a:latin typeface="Tahoma"/>
                <a:cs typeface="Tahoma"/>
              </a:rPr>
              <a:t>using x-ray  diffraction studies, </a:t>
            </a:r>
            <a:r>
              <a:rPr sz="1200" spc="-10" dirty="0">
                <a:latin typeface="Tahoma"/>
                <a:cs typeface="Tahoma"/>
              </a:rPr>
              <a:t>which </a:t>
            </a:r>
            <a:r>
              <a:rPr sz="1200" dirty="0">
                <a:latin typeface="Tahoma"/>
                <a:cs typeface="Tahoma"/>
              </a:rPr>
              <a:t>are </a:t>
            </a:r>
            <a:r>
              <a:rPr sz="1200" spc="-10" dirty="0">
                <a:latin typeface="Tahoma"/>
                <a:cs typeface="Tahoma"/>
              </a:rPr>
              <a:t>explained </a:t>
            </a:r>
            <a:r>
              <a:rPr sz="1200" dirty="0">
                <a:latin typeface="Tahoma"/>
                <a:cs typeface="Tahoma"/>
              </a:rPr>
              <a:t>by </a:t>
            </a:r>
            <a:r>
              <a:rPr sz="1200" spc="-5" dirty="0">
                <a:latin typeface="Tahoma"/>
                <a:cs typeface="Tahoma"/>
              </a:rPr>
              <a:t>Bragg’s Law. The </a:t>
            </a:r>
            <a:r>
              <a:rPr sz="1200" spc="-10" dirty="0">
                <a:latin typeface="Tahoma"/>
                <a:cs typeface="Tahoma"/>
              </a:rPr>
              <a:t>law </a:t>
            </a:r>
            <a:r>
              <a:rPr sz="1200" spc="-5" dirty="0">
                <a:latin typeface="Tahoma"/>
                <a:cs typeface="Tahoma"/>
              </a:rPr>
              <a:t>explains </a:t>
            </a:r>
            <a:r>
              <a:rPr sz="1200" dirty="0">
                <a:latin typeface="Tahoma"/>
                <a:cs typeface="Tahoma"/>
              </a:rPr>
              <a:t>the  </a:t>
            </a:r>
            <a:r>
              <a:rPr sz="1200" spc="-5" dirty="0">
                <a:latin typeface="Tahoma"/>
                <a:cs typeface="Tahoma"/>
              </a:rPr>
              <a:t>relationship between an </a:t>
            </a:r>
            <a:r>
              <a:rPr sz="1200" dirty="0">
                <a:latin typeface="Tahoma"/>
                <a:cs typeface="Tahoma"/>
              </a:rPr>
              <a:t>x-ray </a:t>
            </a:r>
            <a:r>
              <a:rPr sz="1200" spc="-5" dirty="0">
                <a:latin typeface="Tahoma"/>
                <a:cs typeface="Tahoma"/>
              </a:rPr>
              <a:t>light shooting into and its </a:t>
            </a:r>
            <a:r>
              <a:rPr sz="1200" spc="-10" dirty="0">
                <a:latin typeface="Tahoma"/>
                <a:cs typeface="Tahoma"/>
              </a:rPr>
              <a:t>reflection </a:t>
            </a:r>
            <a:r>
              <a:rPr sz="1200" dirty="0">
                <a:latin typeface="Tahoma"/>
                <a:cs typeface="Tahoma"/>
              </a:rPr>
              <a:t>off </a:t>
            </a:r>
            <a:r>
              <a:rPr sz="1200" spc="-5" dirty="0">
                <a:latin typeface="Tahoma"/>
                <a:cs typeface="Tahoma"/>
              </a:rPr>
              <a:t>from crystal  surface.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399529" y="3984142"/>
            <a:ext cx="1219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4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004" y="905383"/>
            <a:ext cx="12617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-5" dirty="0">
                <a:solidFill>
                  <a:srgbClr val="1279C3"/>
                </a:solidFill>
                <a:latin typeface="Tahoma"/>
                <a:cs typeface="Tahoma"/>
              </a:rPr>
              <a:t>Introduction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356740"/>
            <a:ext cx="5608320" cy="1719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Bragg’s </a:t>
            </a:r>
            <a:r>
              <a:rPr sz="1200" spc="-10" dirty="0">
                <a:latin typeface="Tahoma"/>
                <a:cs typeface="Tahoma"/>
              </a:rPr>
              <a:t>law </a:t>
            </a:r>
            <a:r>
              <a:rPr sz="1200" spc="-5" dirty="0">
                <a:latin typeface="Tahoma"/>
                <a:cs typeface="Tahoma"/>
              </a:rPr>
              <a:t>was introduced </a:t>
            </a:r>
            <a:r>
              <a:rPr sz="1200" dirty="0">
                <a:latin typeface="Tahoma"/>
                <a:cs typeface="Tahoma"/>
              </a:rPr>
              <a:t>by </a:t>
            </a:r>
            <a:r>
              <a:rPr sz="1200" spc="-5" dirty="0">
                <a:latin typeface="Tahoma"/>
                <a:cs typeface="Tahoma"/>
              </a:rPr>
              <a:t>Sir W.H. Bragg </a:t>
            </a:r>
            <a:r>
              <a:rPr sz="1200" spc="5" dirty="0">
                <a:latin typeface="Tahoma"/>
                <a:cs typeface="Tahoma"/>
              </a:rPr>
              <a:t>and </a:t>
            </a:r>
            <a:r>
              <a:rPr sz="1200" spc="-5" dirty="0">
                <a:latin typeface="Tahoma"/>
                <a:cs typeface="Tahoma"/>
              </a:rPr>
              <a:t>his son Sir W.L. Bragg. The </a:t>
            </a:r>
            <a:r>
              <a:rPr sz="1200" spc="-10" dirty="0">
                <a:latin typeface="Tahoma"/>
                <a:cs typeface="Tahoma"/>
              </a:rPr>
              <a:t>law  </a:t>
            </a:r>
            <a:r>
              <a:rPr sz="1200" spc="-5" dirty="0">
                <a:latin typeface="Tahoma"/>
                <a:cs typeface="Tahoma"/>
              </a:rPr>
              <a:t>states </a:t>
            </a:r>
            <a:r>
              <a:rPr sz="1200" dirty="0">
                <a:latin typeface="Tahoma"/>
                <a:cs typeface="Tahoma"/>
              </a:rPr>
              <a:t>that </a:t>
            </a:r>
            <a:r>
              <a:rPr sz="1200" spc="-5" dirty="0">
                <a:latin typeface="Tahoma"/>
                <a:cs typeface="Tahoma"/>
              </a:rPr>
              <a:t>when </a:t>
            </a:r>
            <a:r>
              <a:rPr sz="1200" dirty="0">
                <a:latin typeface="Tahoma"/>
                <a:cs typeface="Tahoma"/>
              </a:rPr>
              <a:t>the x-ray </a:t>
            </a:r>
            <a:r>
              <a:rPr sz="1200" spc="-1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incident </a:t>
            </a:r>
            <a:r>
              <a:rPr sz="1200" spc="-10" dirty="0">
                <a:latin typeface="Tahoma"/>
                <a:cs typeface="Tahoma"/>
              </a:rPr>
              <a:t>onto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b="1" spc="-5" dirty="0">
                <a:latin typeface="Tahoma"/>
                <a:cs typeface="Tahoma"/>
              </a:rPr>
              <a:t>crystal </a:t>
            </a:r>
            <a:r>
              <a:rPr sz="1200" spc="-5" dirty="0">
                <a:latin typeface="Tahoma"/>
                <a:cs typeface="Tahoma"/>
              </a:rPr>
              <a:t>surface, its angle </a:t>
            </a:r>
            <a:r>
              <a:rPr sz="1200" dirty="0">
                <a:latin typeface="Tahoma"/>
                <a:cs typeface="Tahoma"/>
              </a:rPr>
              <a:t>of  </a:t>
            </a:r>
            <a:r>
              <a:rPr sz="1200" spc="-5" dirty="0">
                <a:latin typeface="Tahoma"/>
                <a:cs typeface="Tahoma"/>
              </a:rPr>
              <a:t>incidence, </a:t>
            </a:r>
            <a:r>
              <a:rPr sz="1400" dirty="0">
                <a:latin typeface="Cambria"/>
                <a:cs typeface="Cambria"/>
              </a:rPr>
              <a:t>θ</a:t>
            </a:r>
            <a:r>
              <a:rPr sz="1200" dirty="0">
                <a:latin typeface="Tahoma"/>
                <a:cs typeface="Tahoma"/>
              </a:rPr>
              <a:t>, </a:t>
            </a:r>
            <a:r>
              <a:rPr sz="1200" spc="-10" dirty="0">
                <a:latin typeface="Tahoma"/>
                <a:cs typeface="Tahoma"/>
              </a:rPr>
              <a:t>will </a:t>
            </a:r>
            <a:r>
              <a:rPr sz="1200" spc="-5" dirty="0">
                <a:latin typeface="Tahoma"/>
                <a:cs typeface="Tahoma"/>
              </a:rPr>
              <a:t>reflect back with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same angle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scattering, </a:t>
            </a:r>
            <a:r>
              <a:rPr sz="1300" spc="-5" dirty="0">
                <a:latin typeface="Tahoma"/>
                <a:cs typeface="Tahoma"/>
              </a:rPr>
              <a:t>θ</a:t>
            </a:r>
            <a:r>
              <a:rPr sz="1200" spc="-5" dirty="0">
                <a:latin typeface="Tahoma"/>
                <a:cs typeface="Tahoma"/>
              </a:rPr>
              <a:t>. </a:t>
            </a:r>
            <a:r>
              <a:rPr sz="1200" dirty="0">
                <a:latin typeface="Tahoma"/>
                <a:cs typeface="Tahoma"/>
              </a:rPr>
              <a:t>And, </a:t>
            </a:r>
            <a:r>
              <a:rPr sz="1200" spc="-5" dirty="0">
                <a:latin typeface="Tahoma"/>
                <a:cs typeface="Tahoma"/>
              </a:rPr>
              <a:t>when </a:t>
            </a:r>
            <a:r>
              <a:rPr sz="1200" dirty="0">
                <a:latin typeface="Tahoma"/>
                <a:cs typeface="Tahoma"/>
              </a:rPr>
              <a:t>the  path </a:t>
            </a:r>
            <a:r>
              <a:rPr sz="1200" spc="-5" dirty="0">
                <a:latin typeface="Tahoma"/>
                <a:cs typeface="Tahoma"/>
              </a:rPr>
              <a:t>difference, </a:t>
            </a:r>
            <a:r>
              <a:rPr sz="1300" spc="-5" dirty="0">
                <a:latin typeface="Tahoma"/>
                <a:cs typeface="Tahoma"/>
              </a:rPr>
              <a:t>d </a:t>
            </a:r>
            <a:r>
              <a:rPr sz="1200" spc="-1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equal </a:t>
            </a:r>
            <a:r>
              <a:rPr sz="1200" dirty="0">
                <a:latin typeface="Tahoma"/>
                <a:cs typeface="Tahoma"/>
              </a:rPr>
              <a:t>to a </a:t>
            </a:r>
            <a:r>
              <a:rPr sz="1200" spc="-10" dirty="0">
                <a:latin typeface="Tahoma"/>
                <a:cs typeface="Tahoma"/>
              </a:rPr>
              <a:t>whole </a:t>
            </a:r>
            <a:r>
              <a:rPr sz="1200" spc="-5" dirty="0">
                <a:latin typeface="Tahoma"/>
                <a:cs typeface="Tahoma"/>
              </a:rPr>
              <a:t>number, </a:t>
            </a:r>
            <a:r>
              <a:rPr sz="1300" spc="-5" dirty="0">
                <a:latin typeface="Tahoma"/>
                <a:cs typeface="Tahoma"/>
              </a:rPr>
              <a:t>n</a:t>
            </a:r>
            <a:r>
              <a:rPr sz="1200" spc="-5" dirty="0">
                <a:latin typeface="Tahoma"/>
                <a:cs typeface="Tahoma"/>
              </a:rPr>
              <a:t>,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wavelength,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constructive  interference will occur.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0795" algn="just">
              <a:lnSpc>
                <a:spcPct val="98000"/>
              </a:lnSpc>
            </a:pPr>
            <a:r>
              <a:rPr sz="1200" spc="-5" dirty="0">
                <a:latin typeface="Tahoma"/>
                <a:cs typeface="Tahoma"/>
              </a:rPr>
              <a:t>Consider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single crystal with aligned planes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lattice points separated </a:t>
            </a:r>
            <a:r>
              <a:rPr sz="1200" dirty="0">
                <a:latin typeface="Tahoma"/>
                <a:cs typeface="Tahoma"/>
              </a:rPr>
              <a:t>by a  </a:t>
            </a:r>
            <a:r>
              <a:rPr sz="1200" spc="-5" dirty="0">
                <a:latin typeface="Tahoma"/>
                <a:cs typeface="Tahoma"/>
              </a:rPr>
              <a:t>distance </a:t>
            </a:r>
            <a:r>
              <a:rPr sz="1250" i="1" spc="-15" dirty="0">
                <a:latin typeface="Tahoma"/>
                <a:cs typeface="Tahoma"/>
              </a:rPr>
              <a:t>d</a:t>
            </a:r>
            <a:r>
              <a:rPr sz="1200" spc="-15" dirty="0">
                <a:latin typeface="Tahoma"/>
                <a:cs typeface="Tahoma"/>
              </a:rPr>
              <a:t>. </a:t>
            </a:r>
            <a:r>
              <a:rPr sz="1200" spc="-5" dirty="0">
                <a:latin typeface="Tahoma"/>
                <a:cs typeface="Tahoma"/>
              </a:rPr>
              <a:t>Monochromatic X-rays </a:t>
            </a:r>
            <a:r>
              <a:rPr sz="1200" dirty="0">
                <a:latin typeface="Tahoma"/>
                <a:cs typeface="Tahoma"/>
              </a:rPr>
              <a:t>A, </a:t>
            </a:r>
            <a:r>
              <a:rPr sz="1200" spc="-10" dirty="0">
                <a:latin typeface="Tahoma"/>
                <a:cs typeface="Tahoma"/>
              </a:rPr>
              <a:t>B,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dirty="0">
                <a:latin typeface="Tahoma"/>
                <a:cs typeface="Tahoma"/>
              </a:rPr>
              <a:t>C </a:t>
            </a:r>
            <a:r>
              <a:rPr sz="1200" spc="-5" dirty="0">
                <a:latin typeface="Tahoma"/>
                <a:cs typeface="Tahoma"/>
              </a:rPr>
              <a:t>are incident </a:t>
            </a:r>
            <a:r>
              <a:rPr sz="1200" dirty="0">
                <a:latin typeface="Tahoma"/>
                <a:cs typeface="Tahoma"/>
              </a:rPr>
              <a:t>upon the </a:t>
            </a:r>
            <a:r>
              <a:rPr sz="1200" spc="-5" dirty="0">
                <a:latin typeface="Tahoma"/>
                <a:cs typeface="Tahoma"/>
              </a:rPr>
              <a:t>crystal at an  angle </a:t>
            </a:r>
            <a:r>
              <a:rPr sz="1250" i="1" spc="-15" dirty="0">
                <a:latin typeface="Tahoma"/>
                <a:cs typeface="Tahoma"/>
              </a:rPr>
              <a:t>θ</a:t>
            </a:r>
            <a:r>
              <a:rPr sz="1200" spc="-15" dirty="0">
                <a:latin typeface="Tahoma"/>
                <a:cs typeface="Tahoma"/>
              </a:rPr>
              <a:t>. </a:t>
            </a:r>
            <a:r>
              <a:rPr sz="1200" spc="-5" dirty="0">
                <a:latin typeface="Tahoma"/>
                <a:cs typeface="Tahoma"/>
              </a:rPr>
              <a:t>They </a:t>
            </a:r>
            <a:r>
              <a:rPr sz="1200" spc="-10" dirty="0">
                <a:latin typeface="Tahoma"/>
                <a:cs typeface="Tahoma"/>
              </a:rPr>
              <a:t>reflect </a:t>
            </a:r>
            <a:r>
              <a:rPr sz="1200" dirty="0">
                <a:latin typeface="Tahoma"/>
                <a:cs typeface="Tahoma"/>
              </a:rPr>
              <a:t>off </a:t>
            </a:r>
            <a:r>
              <a:rPr sz="1200" spc="-5" dirty="0">
                <a:latin typeface="Tahoma"/>
                <a:cs typeface="Tahoma"/>
              </a:rPr>
              <a:t>atoms </a:t>
            </a:r>
            <a:r>
              <a:rPr sz="1200" dirty="0">
                <a:latin typeface="Tahoma"/>
                <a:cs typeface="Tahoma"/>
              </a:rPr>
              <a:t>X, Y, or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Z.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88769" y="990599"/>
            <a:ext cx="4229100" cy="2171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399529" y="3984142"/>
            <a:ext cx="1219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5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399529" y="3984142"/>
            <a:ext cx="1219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6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902334"/>
            <a:ext cx="5606415" cy="20383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8890" algn="just">
              <a:lnSpc>
                <a:spcPct val="101699"/>
              </a:lnSpc>
              <a:spcBef>
                <a:spcPts val="75"/>
              </a:spcBef>
            </a:pPr>
            <a:r>
              <a:rPr sz="1200" spc="-5" dirty="0">
                <a:latin typeface="Tahoma"/>
                <a:cs typeface="Tahoma"/>
              </a:rPr>
              <a:t>The </a:t>
            </a:r>
            <a:r>
              <a:rPr sz="1200" dirty="0">
                <a:latin typeface="Tahoma"/>
                <a:cs typeface="Tahoma"/>
              </a:rPr>
              <a:t>path </a:t>
            </a:r>
            <a:r>
              <a:rPr sz="1200" spc="-5" dirty="0">
                <a:latin typeface="Tahoma"/>
                <a:cs typeface="Tahoma"/>
              </a:rPr>
              <a:t>difference between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ray </a:t>
            </a:r>
            <a:r>
              <a:rPr sz="1200" spc="-10" dirty="0">
                <a:latin typeface="Tahoma"/>
                <a:cs typeface="Tahoma"/>
              </a:rPr>
              <a:t>reflected </a:t>
            </a:r>
            <a:r>
              <a:rPr sz="1200" spc="-5" dirty="0">
                <a:latin typeface="Tahoma"/>
                <a:cs typeface="Tahoma"/>
              </a:rPr>
              <a:t>at atom </a:t>
            </a:r>
            <a:r>
              <a:rPr sz="1200" dirty="0">
                <a:latin typeface="Tahoma"/>
                <a:cs typeface="Tahoma"/>
              </a:rPr>
              <a:t>X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ray </a:t>
            </a:r>
            <a:r>
              <a:rPr sz="1200" spc="-10" dirty="0">
                <a:latin typeface="Tahoma"/>
                <a:cs typeface="Tahoma"/>
              </a:rPr>
              <a:t>reflected </a:t>
            </a:r>
            <a:r>
              <a:rPr sz="1200" spc="-5" dirty="0">
                <a:latin typeface="Tahoma"/>
                <a:cs typeface="Tahoma"/>
              </a:rPr>
              <a:t>at  atom </a:t>
            </a:r>
            <a:r>
              <a:rPr sz="1200" dirty="0">
                <a:latin typeface="Tahoma"/>
                <a:cs typeface="Tahoma"/>
              </a:rPr>
              <a:t>Y </a:t>
            </a:r>
            <a:r>
              <a:rPr sz="1200" spc="-5" dirty="0">
                <a:latin typeface="Tahoma"/>
                <a:cs typeface="Tahoma"/>
              </a:rPr>
              <a:t>can </a:t>
            </a:r>
            <a:r>
              <a:rPr sz="1200" dirty="0">
                <a:latin typeface="Tahoma"/>
                <a:cs typeface="Tahoma"/>
              </a:rPr>
              <a:t>be </a:t>
            </a:r>
            <a:r>
              <a:rPr sz="1200" spc="-10" dirty="0">
                <a:latin typeface="Tahoma"/>
                <a:cs typeface="Tahoma"/>
              </a:rPr>
              <a:t>seen </a:t>
            </a:r>
            <a:r>
              <a:rPr sz="1200" dirty="0">
                <a:latin typeface="Tahoma"/>
                <a:cs typeface="Tahoma"/>
              </a:rPr>
              <a:t>to be </a:t>
            </a:r>
            <a:r>
              <a:rPr sz="1200" spc="-5" dirty="0">
                <a:latin typeface="Tahoma"/>
                <a:cs typeface="Tahoma"/>
              </a:rPr>
              <a:t>2YX. From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Law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Sines we can express </a:t>
            </a:r>
            <a:r>
              <a:rPr sz="1200" spc="-10" dirty="0">
                <a:latin typeface="Tahoma"/>
                <a:cs typeface="Tahoma"/>
              </a:rPr>
              <a:t>this </a:t>
            </a:r>
            <a:r>
              <a:rPr sz="1200" spc="-5" dirty="0">
                <a:latin typeface="Tahoma"/>
                <a:cs typeface="Tahoma"/>
              </a:rPr>
              <a:t>distance  </a:t>
            </a:r>
            <a:r>
              <a:rPr sz="1200" dirty="0">
                <a:latin typeface="Tahoma"/>
                <a:cs typeface="Tahoma"/>
              </a:rPr>
              <a:t>YX </a:t>
            </a:r>
            <a:r>
              <a:rPr sz="1200" spc="-10" dirty="0">
                <a:latin typeface="Tahoma"/>
                <a:cs typeface="Tahoma"/>
              </a:rPr>
              <a:t>in </a:t>
            </a:r>
            <a:r>
              <a:rPr sz="1200" spc="-5" dirty="0">
                <a:latin typeface="Tahoma"/>
                <a:cs typeface="Tahoma"/>
              </a:rPr>
              <a:t>terms </a:t>
            </a:r>
            <a:r>
              <a:rPr sz="1200" dirty="0">
                <a:latin typeface="Tahoma"/>
                <a:cs typeface="Tahoma"/>
              </a:rPr>
              <a:t>of the </a:t>
            </a:r>
            <a:r>
              <a:rPr sz="1200" spc="-5" dirty="0">
                <a:latin typeface="Tahoma"/>
                <a:cs typeface="Tahoma"/>
              </a:rPr>
              <a:t>lattice distance and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10" dirty="0">
                <a:latin typeface="Tahoma"/>
                <a:cs typeface="Tahoma"/>
              </a:rPr>
              <a:t>X-ray </a:t>
            </a:r>
            <a:r>
              <a:rPr sz="1200" spc="-5" dirty="0">
                <a:latin typeface="Tahoma"/>
                <a:cs typeface="Tahoma"/>
              </a:rPr>
              <a:t>incident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angle: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1699"/>
              </a:lnSpc>
              <a:spcBef>
                <a:spcPts val="5"/>
              </a:spcBef>
            </a:pPr>
            <a:r>
              <a:rPr sz="1200" dirty="0">
                <a:latin typeface="Tahoma"/>
                <a:cs typeface="Tahoma"/>
              </a:rPr>
              <a:t>If the path </a:t>
            </a:r>
            <a:r>
              <a:rPr sz="1200" spc="-5" dirty="0">
                <a:latin typeface="Tahoma"/>
                <a:cs typeface="Tahoma"/>
              </a:rPr>
              <a:t>difference </a:t>
            </a:r>
            <a:r>
              <a:rPr sz="1200" spc="-1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equal </a:t>
            </a:r>
            <a:r>
              <a:rPr sz="1200" dirty="0">
                <a:latin typeface="Tahoma"/>
                <a:cs typeface="Tahoma"/>
              </a:rPr>
              <a:t>to </a:t>
            </a:r>
            <a:r>
              <a:rPr sz="1200" spc="-5" dirty="0">
                <a:latin typeface="Tahoma"/>
                <a:cs typeface="Tahoma"/>
              </a:rPr>
              <a:t>an integer multiple </a:t>
            </a:r>
            <a:r>
              <a:rPr sz="1200" dirty="0">
                <a:latin typeface="Tahoma"/>
                <a:cs typeface="Tahoma"/>
              </a:rPr>
              <a:t>of the </a:t>
            </a:r>
            <a:r>
              <a:rPr sz="1200" spc="-5" dirty="0">
                <a:latin typeface="Tahoma"/>
                <a:cs typeface="Tahoma"/>
              </a:rPr>
              <a:t>wavelength, </a:t>
            </a:r>
            <a:r>
              <a:rPr sz="1200" dirty="0">
                <a:latin typeface="Tahoma"/>
                <a:cs typeface="Tahoma"/>
              </a:rPr>
              <a:t>then</a:t>
            </a:r>
            <a:r>
              <a:rPr sz="1200" spc="-2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X-rays  </a:t>
            </a:r>
            <a:r>
              <a:rPr sz="1200" dirty="0">
                <a:latin typeface="Tahoma"/>
                <a:cs typeface="Tahoma"/>
              </a:rPr>
              <a:t>A </a:t>
            </a:r>
            <a:r>
              <a:rPr sz="1200" spc="-5" dirty="0">
                <a:latin typeface="Tahoma"/>
                <a:cs typeface="Tahoma"/>
              </a:rPr>
              <a:t>and </a:t>
            </a:r>
            <a:r>
              <a:rPr sz="1200" dirty="0">
                <a:latin typeface="Tahoma"/>
                <a:cs typeface="Tahoma"/>
              </a:rPr>
              <a:t>B </a:t>
            </a:r>
            <a:r>
              <a:rPr sz="1200" spc="-5" dirty="0">
                <a:latin typeface="Tahoma"/>
                <a:cs typeface="Tahoma"/>
              </a:rPr>
              <a:t>(and </a:t>
            </a:r>
            <a:r>
              <a:rPr sz="1200" dirty="0">
                <a:latin typeface="Tahoma"/>
                <a:cs typeface="Tahoma"/>
              </a:rPr>
              <a:t>by </a:t>
            </a:r>
            <a:r>
              <a:rPr sz="1200" spc="-5" dirty="0">
                <a:latin typeface="Tahoma"/>
                <a:cs typeface="Tahoma"/>
              </a:rPr>
              <a:t>extension </a:t>
            </a:r>
            <a:r>
              <a:rPr sz="1200" dirty="0">
                <a:latin typeface="Tahoma"/>
                <a:cs typeface="Tahoma"/>
              </a:rPr>
              <a:t>C) </a:t>
            </a:r>
            <a:r>
              <a:rPr sz="1200" spc="-10" dirty="0">
                <a:latin typeface="Tahoma"/>
                <a:cs typeface="Tahoma"/>
              </a:rPr>
              <a:t>will arrive </a:t>
            </a:r>
            <a:r>
              <a:rPr sz="1200" spc="-5" dirty="0">
                <a:latin typeface="Tahoma"/>
                <a:cs typeface="Tahoma"/>
              </a:rPr>
              <a:t>at atom </a:t>
            </a:r>
            <a:r>
              <a:rPr sz="1200" dirty="0">
                <a:latin typeface="Tahoma"/>
                <a:cs typeface="Tahoma"/>
              </a:rPr>
              <a:t>X </a:t>
            </a:r>
            <a:r>
              <a:rPr sz="1200" spc="-10" dirty="0">
                <a:latin typeface="Tahoma"/>
                <a:cs typeface="Tahoma"/>
              </a:rPr>
              <a:t>in the </a:t>
            </a:r>
            <a:r>
              <a:rPr sz="1200" spc="-5" dirty="0">
                <a:latin typeface="Tahoma"/>
                <a:cs typeface="Tahoma"/>
              </a:rPr>
              <a:t>same </a:t>
            </a:r>
            <a:r>
              <a:rPr sz="1200" spc="-10" dirty="0">
                <a:latin typeface="Tahoma"/>
                <a:cs typeface="Tahoma"/>
              </a:rPr>
              <a:t>phase. </a:t>
            </a:r>
            <a:r>
              <a:rPr sz="1200" dirty="0">
                <a:latin typeface="Tahoma"/>
                <a:cs typeface="Tahoma"/>
              </a:rPr>
              <a:t>In </a:t>
            </a:r>
            <a:r>
              <a:rPr sz="1200" spc="-5" dirty="0">
                <a:latin typeface="Tahoma"/>
                <a:cs typeface="Tahoma"/>
              </a:rPr>
              <a:t>other  words, given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10" dirty="0">
                <a:latin typeface="Tahoma"/>
                <a:cs typeface="Tahoma"/>
              </a:rPr>
              <a:t>following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conditions: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899"/>
              </a:lnSpc>
            </a:pPr>
            <a:r>
              <a:rPr sz="1200" dirty="0">
                <a:latin typeface="Tahoma"/>
                <a:cs typeface="Tahoma"/>
              </a:rPr>
              <a:t>then the </a:t>
            </a:r>
            <a:r>
              <a:rPr sz="1200" spc="-5" dirty="0">
                <a:latin typeface="Tahoma"/>
                <a:cs typeface="Tahoma"/>
              </a:rPr>
              <a:t>scattered radiation </a:t>
            </a:r>
            <a:r>
              <a:rPr sz="1200" spc="-10" dirty="0">
                <a:latin typeface="Tahoma"/>
                <a:cs typeface="Tahoma"/>
              </a:rPr>
              <a:t>will </a:t>
            </a:r>
            <a:r>
              <a:rPr sz="1200" spc="-5" dirty="0">
                <a:latin typeface="Tahoma"/>
                <a:cs typeface="Tahoma"/>
              </a:rPr>
              <a:t>undergo constructive interference and </a:t>
            </a:r>
            <a:r>
              <a:rPr sz="1200" dirty="0">
                <a:latin typeface="Tahoma"/>
                <a:cs typeface="Tahoma"/>
              </a:rPr>
              <a:t>thus the  </a:t>
            </a:r>
            <a:r>
              <a:rPr sz="1200" spc="-5" dirty="0">
                <a:latin typeface="Tahoma"/>
                <a:cs typeface="Tahoma"/>
              </a:rPr>
              <a:t>crystal </a:t>
            </a:r>
            <a:r>
              <a:rPr sz="1200" spc="-10" dirty="0">
                <a:latin typeface="Tahoma"/>
                <a:cs typeface="Tahoma"/>
              </a:rPr>
              <a:t>will </a:t>
            </a:r>
            <a:r>
              <a:rPr sz="1200" spc="-5" dirty="0">
                <a:latin typeface="Tahoma"/>
                <a:cs typeface="Tahoma"/>
              </a:rPr>
              <a:t>appear </a:t>
            </a:r>
            <a:r>
              <a:rPr sz="1200" dirty="0">
                <a:latin typeface="Tahoma"/>
                <a:cs typeface="Tahoma"/>
              </a:rPr>
              <a:t>to </a:t>
            </a:r>
            <a:r>
              <a:rPr sz="1200" spc="-5" dirty="0">
                <a:latin typeface="Tahoma"/>
                <a:cs typeface="Tahoma"/>
              </a:rPr>
              <a:t>have </a:t>
            </a:r>
            <a:r>
              <a:rPr sz="1200" spc="-10" dirty="0">
                <a:latin typeface="Tahoma"/>
                <a:cs typeface="Tahoma"/>
              </a:rPr>
              <a:t>reflected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X-radiation. </a:t>
            </a:r>
            <a:r>
              <a:rPr sz="1200" dirty="0">
                <a:latin typeface="Tahoma"/>
                <a:cs typeface="Tahoma"/>
              </a:rPr>
              <a:t>If, </a:t>
            </a:r>
            <a:r>
              <a:rPr sz="1200" spc="-5" dirty="0">
                <a:latin typeface="Tahoma"/>
                <a:cs typeface="Tahoma"/>
              </a:rPr>
              <a:t>however, this </a:t>
            </a:r>
            <a:r>
              <a:rPr sz="1200" spc="-10" dirty="0">
                <a:latin typeface="Tahoma"/>
                <a:cs typeface="Tahoma"/>
              </a:rPr>
              <a:t>condition is  </a:t>
            </a:r>
            <a:r>
              <a:rPr sz="1200" dirty="0">
                <a:latin typeface="Tahoma"/>
                <a:cs typeface="Tahoma"/>
              </a:rPr>
              <a:t>not </a:t>
            </a:r>
            <a:r>
              <a:rPr sz="1200" spc="-10" dirty="0">
                <a:latin typeface="Tahoma"/>
                <a:cs typeface="Tahoma"/>
              </a:rPr>
              <a:t>satisfied, </a:t>
            </a:r>
            <a:r>
              <a:rPr sz="1200" dirty="0">
                <a:latin typeface="Tahoma"/>
                <a:cs typeface="Tahoma"/>
              </a:rPr>
              <a:t>then </a:t>
            </a:r>
            <a:r>
              <a:rPr sz="1200" spc="-5" dirty="0">
                <a:latin typeface="Tahoma"/>
                <a:cs typeface="Tahoma"/>
              </a:rPr>
              <a:t>destructive interference will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occur.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399529" y="3984142"/>
            <a:ext cx="1219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7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004" y="905383"/>
            <a:ext cx="1237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-5" dirty="0">
                <a:solidFill>
                  <a:srgbClr val="1279C3"/>
                </a:solidFill>
                <a:latin typeface="Tahoma"/>
                <a:cs typeface="Tahoma"/>
              </a:rPr>
              <a:t>Bragg’s</a:t>
            </a:r>
            <a:r>
              <a:rPr sz="1800" b="0" spc="-70" dirty="0">
                <a:solidFill>
                  <a:srgbClr val="1279C3"/>
                </a:solidFill>
                <a:latin typeface="Tahoma"/>
                <a:cs typeface="Tahoma"/>
              </a:rPr>
              <a:t> </a:t>
            </a:r>
            <a:r>
              <a:rPr sz="1800" b="0" spc="-10" dirty="0">
                <a:solidFill>
                  <a:srgbClr val="1279C3"/>
                </a:solidFill>
                <a:latin typeface="Tahoma"/>
                <a:cs typeface="Tahoma"/>
              </a:rPr>
              <a:t>Law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89808" y="1350644"/>
            <a:ext cx="82676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Cambria"/>
                <a:cs typeface="Cambria"/>
              </a:rPr>
              <a:t>nλ</a:t>
            </a:r>
            <a:r>
              <a:rPr sz="1400" spc="15" dirty="0">
                <a:latin typeface="Cambria"/>
                <a:cs typeface="Cambria"/>
              </a:rPr>
              <a:t>=</a:t>
            </a:r>
            <a:r>
              <a:rPr sz="1400" spc="-10" dirty="0">
                <a:latin typeface="Cambria"/>
                <a:cs typeface="Cambria"/>
              </a:rPr>
              <a:t>2d</a:t>
            </a:r>
            <a:r>
              <a:rPr sz="1400" spc="-5" dirty="0">
                <a:latin typeface="Cambria"/>
                <a:cs typeface="Cambria"/>
              </a:rPr>
              <a:t>s</a:t>
            </a:r>
            <a:r>
              <a:rPr sz="1400" spc="15" dirty="0">
                <a:latin typeface="Cambria"/>
                <a:cs typeface="Cambria"/>
              </a:rPr>
              <a:t>i</a:t>
            </a:r>
            <a:r>
              <a:rPr sz="1400" spc="-15" dirty="0">
                <a:latin typeface="Cambria"/>
                <a:cs typeface="Cambria"/>
              </a:rPr>
              <a:t>n</a:t>
            </a:r>
            <a:r>
              <a:rPr sz="1400" spc="-5" dirty="0">
                <a:latin typeface="Cambria"/>
                <a:cs typeface="Cambria"/>
              </a:rPr>
              <a:t>θ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1747265"/>
            <a:ext cx="5603240" cy="2105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ahoma"/>
                <a:cs typeface="Tahoma"/>
              </a:rPr>
              <a:t>where: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buSzPct val="76923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300" spc="-5" dirty="0">
                <a:latin typeface="Tahoma"/>
                <a:cs typeface="Tahoma"/>
              </a:rPr>
              <a:t>λ </a:t>
            </a:r>
            <a:r>
              <a:rPr sz="1200" spc="-10" dirty="0">
                <a:latin typeface="Tahoma"/>
                <a:cs typeface="Tahoma"/>
              </a:rPr>
              <a:t>is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wavelength </a:t>
            </a:r>
            <a:r>
              <a:rPr sz="1200" dirty="0">
                <a:latin typeface="Tahoma"/>
                <a:cs typeface="Tahoma"/>
              </a:rPr>
              <a:t>of the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x-ray,</a:t>
            </a:r>
            <a:endParaRPr sz="1200">
              <a:latin typeface="Tahoma"/>
              <a:cs typeface="Tahoma"/>
            </a:endParaRPr>
          </a:p>
          <a:p>
            <a:pPr marL="469900" indent="-229235">
              <a:lnSpc>
                <a:spcPct val="100000"/>
              </a:lnSpc>
              <a:spcBef>
                <a:spcPts val="25"/>
              </a:spcBef>
              <a:buSzPct val="76923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300" spc="-5" dirty="0">
                <a:latin typeface="Tahoma"/>
                <a:cs typeface="Tahoma"/>
              </a:rPr>
              <a:t>d </a:t>
            </a:r>
            <a:r>
              <a:rPr sz="1200" spc="-10" dirty="0">
                <a:latin typeface="Tahoma"/>
                <a:cs typeface="Tahoma"/>
              </a:rPr>
              <a:t>is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spacing </a:t>
            </a:r>
            <a:r>
              <a:rPr sz="1200" dirty="0">
                <a:latin typeface="Tahoma"/>
                <a:cs typeface="Tahoma"/>
              </a:rPr>
              <a:t>of the </a:t>
            </a:r>
            <a:r>
              <a:rPr sz="1200" spc="-5" dirty="0">
                <a:latin typeface="Tahoma"/>
                <a:cs typeface="Tahoma"/>
              </a:rPr>
              <a:t>crystal </a:t>
            </a:r>
            <a:r>
              <a:rPr sz="1200" spc="-10" dirty="0">
                <a:latin typeface="Tahoma"/>
                <a:cs typeface="Tahoma"/>
              </a:rPr>
              <a:t>layers </a:t>
            </a:r>
            <a:r>
              <a:rPr sz="1200" spc="-5" dirty="0">
                <a:latin typeface="Tahoma"/>
                <a:cs typeface="Tahoma"/>
              </a:rPr>
              <a:t>(path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difference),</a:t>
            </a:r>
            <a:endParaRPr sz="1200">
              <a:latin typeface="Tahoma"/>
              <a:cs typeface="Tahoma"/>
            </a:endParaRPr>
          </a:p>
          <a:p>
            <a:pPr marL="469900" marR="384810" indent="-229235">
              <a:lnSpc>
                <a:spcPct val="100000"/>
              </a:lnSpc>
              <a:buSzPct val="76923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300" spc="-5" dirty="0">
                <a:latin typeface="Tahoma"/>
                <a:cs typeface="Tahoma"/>
              </a:rPr>
              <a:t>θ </a:t>
            </a:r>
            <a:r>
              <a:rPr sz="1200" spc="-10" dirty="0">
                <a:latin typeface="Tahoma"/>
                <a:cs typeface="Tahoma"/>
              </a:rPr>
              <a:t>is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incident angle </a:t>
            </a:r>
            <a:r>
              <a:rPr sz="1200" dirty="0">
                <a:latin typeface="Tahoma"/>
                <a:cs typeface="Tahoma"/>
              </a:rPr>
              <a:t>(the </a:t>
            </a:r>
            <a:r>
              <a:rPr sz="1200" spc="-5" dirty="0">
                <a:latin typeface="Tahoma"/>
                <a:cs typeface="Tahoma"/>
              </a:rPr>
              <a:t>angle between incident ray and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scatter  plane), and</a:t>
            </a:r>
            <a:endParaRPr sz="1200">
              <a:latin typeface="Tahoma"/>
              <a:cs typeface="Tahoma"/>
            </a:endParaRPr>
          </a:p>
          <a:p>
            <a:pPr marL="469900" indent="-229235">
              <a:lnSpc>
                <a:spcPts val="1630"/>
              </a:lnSpc>
              <a:buSzPct val="71428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400" spc="-10" dirty="0">
                <a:latin typeface="Cambria"/>
                <a:cs typeface="Cambria"/>
              </a:rPr>
              <a:t>n</a:t>
            </a:r>
            <a:r>
              <a:rPr sz="1300" spc="-10" dirty="0">
                <a:latin typeface="Tahoma"/>
                <a:cs typeface="Tahoma"/>
              </a:rPr>
              <a:t>3 </a:t>
            </a:r>
            <a:r>
              <a:rPr sz="1200" spc="-10" dirty="0">
                <a:latin typeface="Tahoma"/>
                <a:cs typeface="Tahoma"/>
              </a:rPr>
              <a:t>is </a:t>
            </a:r>
            <a:r>
              <a:rPr sz="1200" spc="-5" dirty="0">
                <a:latin typeface="Tahoma"/>
                <a:cs typeface="Tahoma"/>
              </a:rPr>
              <a:t>an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integer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899"/>
              </a:lnSpc>
            </a:pPr>
            <a:r>
              <a:rPr sz="1200" spc="-5" dirty="0">
                <a:latin typeface="Tahoma"/>
                <a:cs typeface="Tahoma"/>
              </a:rPr>
              <a:t>The principle </a:t>
            </a:r>
            <a:r>
              <a:rPr sz="1200" dirty="0">
                <a:latin typeface="Tahoma"/>
                <a:cs typeface="Tahoma"/>
              </a:rPr>
              <a:t>of Bragg’s </a:t>
            </a:r>
            <a:r>
              <a:rPr sz="1200" spc="-10" dirty="0">
                <a:latin typeface="Tahoma"/>
                <a:cs typeface="Tahoma"/>
              </a:rPr>
              <a:t>law is applied in </a:t>
            </a:r>
            <a:r>
              <a:rPr sz="1200" dirty="0">
                <a:latin typeface="Tahoma"/>
                <a:cs typeface="Tahoma"/>
              </a:rPr>
              <a:t>the </a:t>
            </a:r>
            <a:r>
              <a:rPr sz="1200" spc="-5" dirty="0">
                <a:latin typeface="Tahoma"/>
                <a:cs typeface="Tahoma"/>
              </a:rPr>
              <a:t>construction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5" dirty="0">
                <a:latin typeface="Tahoma"/>
                <a:cs typeface="Tahoma"/>
              </a:rPr>
              <a:t>instruments such as  Bragg spectrometer, </a:t>
            </a:r>
            <a:r>
              <a:rPr sz="1200" spc="-10" dirty="0">
                <a:latin typeface="Tahoma"/>
                <a:cs typeface="Tahoma"/>
              </a:rPr>
              <a:t>which is </a:t>
            </a:r>
            <a:r>
              <a:rPr sz="1200" spc="-5" dirty="0">
                <a:latin typeface="Tahoma"/>
                <a:cs typeface="Tahoma"/>
              </a:rPr>
              <a:t>often used </a:t>
            </a:r>
            <a:r>
              <a:rPr sz="1200" dirty="0">
                <a:latin typeface="Tahoma"/>
                <a:cs typeface="Tahoma"/>
              </a:rPr>
              <a:t>to study the </a:t>
            </a:r>
            <a:r>
              <a:rPr sz="1200" spc="-5" dirty="0">
                <a:latin typeface="Tahoma"/>
                <a:cs typeface="Tahoma"/>
              </a:rPr>
              <a:t>structure </a:t>
            </a:r>
            <a:r>
              <a:rPr sz="1200" dirty="0">
                <a:latin typeface="Tahoma"/>
                <a:cs typeface="Tahoma"/>
              </a:rPr>
              <a:t>of </a:t>
            </a:r>
            <a:r>
              <a:rPr sz="1200" spc="-10" dirty="0">
                <a:latin typeface="Tahoma"/>
                <a:cs typeface="Tahoma"/>
              </a:rPr>
              <a:t>crystals </a:t>
            </a:r>
            <a:r>
              <a:rPr sz="1200" spc="-5" dirty="0">
                <a:latin typeface="Tahoma"/>
                <a:cs typeface="Tahoma"/>
              </a:rPr>
              <a:t>and  molecules.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004" y="853473"/>
            <a:ext cx="5548630" cy="236029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350" b="0" i="1" spc="-10" dirty="0">
                <a:solidFill>
                  <a:srgbClr val="212121"/>
                </a:solidFill>
                <a:latin typeface="Arial"/>
                <a:cs typeface="Arial"/>
              </a:rPr>
              <a:t>Powder</a:t>
            </a:r>
            <a:r>
              <a:rPr sz="1350" b="0" i="1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50" b="0" i="1" spc="-5" dirty="0">
                <a:solidFill>
                  <a:srgbClr val="212121"/>
                </a:solidFill>
                <a:latin typeface="Arial"/>
                <a:cs typeface="Arial"/>
              </a:rPr>
              <a:t>Method:</a:t>
            </a:r>
            <a:endParaRPr sz="1350">
              <a:latin typeface="Arial"/>
              <a:cs typeface="Arial"/>
            </a:endParaRPr>
          </a:p>
          <a:p>
            <a:pPr marL="12700" marR="5080">
              <a:lnSpc>
                <a:spcPct val="130500"/>
              </a:lnSpc>
              <a:spcBef>
                <a:spcPts val="35"/>
              </a:spcBef>
            </a:pPr>
            <a:r>
              <a:rPr sz="1150" b="0" spc="-20" dirty="0">
                <a:solidFill>
                  <a:srgbClr val="545454"/>
                </a:solidFill>
                <a:latin typeface="Arial"/>
                <a:cs typeface="Arial"/>
              </a:rPr>
              <a:t>In </a:t>
            </a:r>
            <a:r>
              <a:rPr sz="1150" b="0" spc="-10" dirty="0">
                <a:solidFill>
                  <a:srgbClr val="545454"/>
                </a:solidFill>
                <a:latin typeface="Arial"/>
                <a:cs typeface="Arial"/>
              </a:rPr>
              <a:t>this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method a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finely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powdered specimen </a:t>
            </a:r>
            <a:r>
              <a:rPr sz="1150" b="0" spc="-10" dirty="0">
                <a:solidFill>
                  <a:srgbClr val="545454"/>
                </a:solidFill>
                <a:latin typeface="Arial"/>
                <a:cs typeface="Arial"/>
              </a:rPr>
              <a:t>is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placed </a:t>
            </a:r>
            <a:r>
              <a:rPr sz="1150" b="0" spc="-10" dirty="0">
                <a:solidFill>
                  <a:srgbClr val="545454"/>
                </a:solidFill>
                <a:latin typeface="Arial"/>
                <a:cs typeface="Arial"/>
              </a:rPr>
              <a:t>in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a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monochromatic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beam,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often  </a:t>
            </a:r>
            <a:r>
              <a:rPr sz="1725" b="0" spc="-7" baseline="4830" dirty="0">
                <a:solidFill>
                  <a:srgbClr val="545454"/>
                </a:solidFill>
                <a:latin typeface="Arial"/>
                <a:cs typeface="Arial"/>
              </a:rPr>
              <a:t>K</a:t>
            </a:r>
            <a:r>
              <a:rPr sz="550" b="0" dirty="0">
                <a:solidFill>
                  <a:srgbClr val="545454"/>
                </a:solidFill>
                <a:latin typeface="Arial"/>
                <a:cs typeface="Arial"/>
              </a:rPr>
              <a:t>a </a:t>
            </a:r>
            <a:r>
              <a:rPr sz="550" b="0" spc="1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r</a:t>
            </a:r>
            <a:r>
              <a:rPr sz="1725" b="0" spc="7" baseline="4830" dirty="0">
                <a:solidFill>
                  <a:srgbClr val="545454"/>
                </a:solidFill>
                <a:latin typeface="Arial"/>
                <a:cs typeface="Arial"/>
              </a:rPr>
              <a:t>ad</a:t>
            </a:r>
            <a:r>
              <a:rPr sz="1725" b="0" spc="-30" baseline="4830" dirty="0">
                <a:solidFill>
                  <a:srgbClr val="545454"/>
                </a:solidFill>
                <a:latin typeface="Arial"/>
                <a:cs typeface="Arial"/>
              </a:rPr>
              <a:t>i</a:t>
            </a:r>
            <a:r>
              <a:rPr sz="1725" b="0" spc="7" baseline="4830" dirty="0">
                <a:solidFill>
                  <a:srgbClr val="545454"/>
                </a:solidFill>
                <a:latin typeface="Arial"/>
                <a:cs typeface="Arial"/>
              </a:rPr>
              <a:t>a</a:t>
            </a:r>
            <a:r>
              <a:rPr sz="1725" b="0" spc="-15" baseline="4830" dirty="0">
                <a:solidFill>
                  <a:srgbClr val="545454"/>
                </a:solidFill>
                <a:latin typeface="Arial"/>
                <a:cs typeface="Arial"/>
              </a:rPr>
              <a:t>t</a:t>
            </a:r>
            <a:r>
              <a:rPr sz="1725" b="0" spc="-30" baseline="4830" dirty="0">
                <a:solidFill>
                  <a:srgbClr val="545454"/>
                </a:solidFill>
                <a:latin typeface="Arial"/>
                <a:cs typeface="Arial"/>
              </a:rPr>
              <a:t>i</a:t>
            </a:r>
            <a:r>
              <a:rPr sz="1725" b="0" spc="7" baseline="4830" dirty="0">
                <a:solidFill>
                  <a:srgbClr val="545454"/>
                </a:solidFill>
                <a:latin typeface="Arial"/>
                <a:cs typeface="Arial"/>
              </a:rPr>
              <a:t>o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n</a:t>
            </a:r>
            <a:r>
              <a:rPr sz="1725" b="0" spc="-7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b="0" spc="7" baseline="4830" dirty="0">
                <a:solidFill>
                  <a:srgbClr val="545454"/>
                </a:solidFill>
                <a:latin typeface="Arial"/>
                <a:cs typeface="Arial"/>
              </a:rPr>
              <a:t>o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f</a:t>
            </a:r>
            <a:r>
              <a:rPr sz="1725" b="0" spc="-30" baseline="4830" dirty="0">
                <a:solidFill>
                  <a:srgbClr val="545454"/>
                </a:solidFill>
                <a:latin typeface="Arial"/>
                <a:cs typeface="Arial"/>
              </a:rPr>
              <a:t> X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-r</a:t>
            </a:r>
            <a:r>
              <a:rPr sz="1725" b="0" spc="44" baseline="4830" dirty="0">
                <a:solidFill>
                  <a:srgbClr val="545454"/>
                </a:solidFill>
                <a:latin typeface="Arial"/>
                <a:cs typeface="Arial"/>
              </a:rPr>
              <a:t>a</a:t>
            </a:r>
            <a:r>
              <a:rPr sz="1725" b="0" spc="-37" baseline="4830" dirty="0">
                <a:solidFill>
                  <a:srgbClr val="545454"/>
                </a:solidFill>
                <a:latin typeface="Arial"/>
                <a:cs typeface="Arial"/>
              </a:rPr>
              <a:t>y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s.</a:t>
            </a:r>
            <a:r>
              <a:rPr sz="1725" b="0" spc="-30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J</a:t>
            </a:r>
            <a:r>
              <a:rPr sz="1725" b="0" spc="7" baseline="4830" dirty="0">
                <a:solidFill>
                  <a:srgbClr val="545454"/>
                </a:solidFill>
                <a:latin typeface="Arial"/>
                <a:cs typeface="Arial"/>
              </a:rPr>
              <a:t>u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st</a:t>
            </a:r>
            <a:r>
              <a:rPr sz="1725" b="0" spc="7" baseline="4830" dirty="0">
                <a:solidFill>
                  <a:srgbClr val="545454"/>
                </a:solidFill>
                <a:latin typeface="Arial"/>
                <a:cs typeface="Arial"/>
              </a:rPr>
              <a:t> b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y</a:t>
            </a:r>
            <a:r>
              <a:rPr sz="1725" b="0" spc="-52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c</a:t>
            </a:r>
            <a:r>
              <a:rPr sz="1725" b="0" spc="7" baseline="4830" dirty="0">
                <a:solidFill>
                  <a:srgbClr val="545454"/>
                </a:solidFill>
                <a:latin typeface="Arial"/>
                <a:cs typeface="Arial"/>
              </a:rPr>
              <a:t>han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c</a:t>
            </a:r>
            <a:r>
              <a:rPr sz="1725" b="0" spc="7" baseline="4830" dirty="0">
                <a:solidFill>
                  <a:srgbClr val="545454"/>
                </a:solidFill>
                <a:latin typeface="Arial"/>
                <a:cs typeface="Arial"/>
              </a:rPr>
              <a:t>e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,</a:t>
            </a:r>
            <a:r>
              <a:rPr sz="1725" b="0" spc="-30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s</a:t>
            </a:r>
            <a:r>
              <a:rPr sz="1725" b="0" spc="7" baseline="4830" dirty="0">
                <a:solidFill>
                  <a:srgbClr val="545454"/>
                </a:solidFill>
                <a:latin typeface="Arial"/>
                <a:cs typeface="Arial"/>
              </a:rPr>
              <a:t>o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me</a:t>
            </a:r>
            <a:r>
              <a:rPr sz="1725" b="0" spc="-7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b="0" spc="7" baseline="4830" dirty="0">
                <a:solidFill>
                  <a:srgbClr val="545454"/>
                </a:solidFill>
                <a:latin typeface="Arial"/>
                <a:cs typeface="Arial"/>
              </a:rPr>
              <a:t>o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f</a:t>
            </a:r>
            <a:r>
              <a:rPr sz="1725" b="0" spc="-30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b="0" spc="7" baseline="4830" dirty="0">
                <a:solidFill>
                  <a:srgbClr val="545454"/>
                </a:solidFill>
                <a:latin typeface="Arial"/>
                <a:cs typeface="Arial"/>
              </a:rPr>
              <a:t>i</a:t>
            </a:r>
            <a:r>
              <a:rPr sz="1725" b="0" spc="-15" baseline="4830" dirty="0">
                <a:solidFill>
                  <a:srgbClr val="545454"/>
                </a:solidFill>
                <a:latin typeface="Arial"/>
                <a:cs typeface="Arial"/>
              </a:rPr>
              <a:t>t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s</a:t>
            </a:r>
            <a:r>
              <a:rPr sz="1725" b="0" spc="-15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m</a:t>
            </a:r>
            <a:r>
              <a:rPr sz="1725" b="0" spc="-22" baseline="4830" dirty="0">
                <a:solidFill>
                  <a:srgbClr val="545454"/>
                </a:solidFill>
                <a:latin typeface="Arial"/>
                <a:cs typeface="Arial"/>
              </a:rPr>
              <a:t>i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cr</a:t>
            </a:r>
            <a:r>
              <a:rPr sz="1725" b="0" spc="7" baseline="4830" dirty="0">
                <a:solidFill>
                  <a:srgbClr val="545454"/>
                </a:solidFill>
                <a:latin typeface="Arial"/>
                <a:cs typeface="Arial"/>
              </a:rPr>
              <a:t>o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c</a:t>
            </a:r>
            <a:r>
              <a:rPr sz="1725" b="0" spc="30" baseline="4830" dirty="0">
                <a:solidFill>
                  <a:srgbClr val="545454"/>
                </a:solidFill>
                <a:latin typeface="Arial"/>
                <a:cs typeface="Arial"/>
              </a:rPr>
              <a:t>r</a:t>
            </a:r>
            <a:r>
              <a:rPr sz="1725" b="0" spc="-37" baseline="4830" dirty="0">
                <a:solidFill>
                  <a:srgbClr val="545454"/>
                </a:solidFill>
                <a:latin typeface="Arial"/>
                <a:cs typeface="Arial"/>
              </a:rPr>
              <a:t>y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s</a:t>
            </a:r>
            <a:r>
              <a:rPr sz="1725" b="0" spc="-15" baseline="4830" dirty="0">
                <a:solidFill>
                  <a:srgbClr val="545454"/>
                </a:solidFill>
                <a:latin typeface="Arial"/>
                <a:cs typeface="Arial"/>
              </a:rPr>
              <a:t>t</a:t>
            </a:r>
            <a:r>
              <a:rPr sz="1725" b="0" spc="7" baseline="4830" dirty="0">
                <a:solidFill>
                  <a:srgbClr val="545454"/>
                </a:solidFill>
                <a:latin typeface="Arial"/>
                <a:cs typeface="Arial"/>
              </a:rPr>
              <a:t>a</a:t>
            </a:r>
            <a:r>
              <a:rPr sz="1725" b="0" spc="-30" baseline="4830" dirty="0">
                <a:solidFill>
                  <a:srgbClr val="545454"/>
                </a:solidFill>
                <a:latin typeface="Arial"/>
                <a:cs typeface="Arial"/>
              </a:rPr>
              <a:t>l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s</a:t>
            </a:r>
            <a:r>
              <a:rPr sz="1725" b="0" spc="22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b="0" spc="-30" baseline="4830" dirty="0">
                <a:solidFill>
                  <a:srgbClr val="545454"/>
                </a:solidFill>
                <a:latin typeface="Arial"/>
                <a:cs typeface="Arial"/>
              </a:rPr>
              <a:t>w</a:t>
            </a:r>
            <a:r>
              <a:rPr sz="1725" b="0" spc="7" baseline="4830" dirty="0">
                <a:solidFill>
                  <a:srgbClr val="545454"/>
                </a:solidFill>
                <a:latin typeface="Arial"/>
                <a:cs typeface="Arial"/>
              </a:rPr>
              <a:t>il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l</a:t>
            </a:r>
            <a:r>
              <a:rPr sz="1725" b="0" spc="-37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b="0" spc="7" baseline="4830" dirty="0">
                <a:solidFill>
                  <a:srgbClr val="545454"/>
                </a:solidFill>
                <a:latin typeface="Arial"/>
                <a:cs typeface="Arial"/>
              </a:rPr>
              <a:t>b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e</a:t>
            </a:r>
            <a:r>
              <a:rPr sz="1725" b="0" spc="-7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b="0" spc="7" baseline="4830" dirty="0">
                <a:solidFill>
                  <a:srgbClr val="545454"/>
                </a:solidFill>
                <a:latin typeface="Arial"/>
                <a:cs typeface="Arial"/>
              </a:rPr>
              <a:t>o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r</a:t>
            </a:r>
            <a:r>
              <a:rPr sz="1725" b="0" spc="-22" baseline="4830" dirty="0">
                <a:solidFill>
                  <a:srgbClr val="545454"/>
                </a:solidFill>
                <a:latin typeface="Arial"/>
                <a:cs typeface="Arial"/>
              </a:rPr>
              <a:t>i</a:t>
            </a:r>
            <a:r>
              <a:rPr sz="1725" b="0" spc="7" baseline="4830" dirty="0">
                <a:solidFill>
                  <a:srgbClr val="545454"/>
                </a:solidFill>
                <a:latin typeface="Arial"/>
                <a:cs typeface="Arial"/>
              </a:rPr>
              <a:t>en</a:t>
            </a:r>
            <a:r>
              <a:rPr sz="1725" b="0" spc="-15" baseline="4830" dirty="0">
                <a:solidFill>
                  <a:srgbClr val="545454"/>
                </a:solidFill>
                <a:latin typeface="Arial"/>
                <a:cs typeface="Arial"/>
              </a:rPr>
              <a:t>t</a:t>
            </a:r>
            <a:r>
              <a:rPr sz="1725" b="0" spc="7" baseline="4830" dirty="0">
                <a:solidFill>
                  <a:srgbClr val="545454"/>
                </a:solidFill>
                <a:latin typeface="Arial"/>
                <a:cs typeface="Arial"/>
              </a:rPr>
              <a:t>e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d</a:t>
            </a:r>
            <a:r>
              <a:rPr sz="1725" b="0" spc="-7" baseline="48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725" b="0" spc="7" baseline="4830" dirty="0">
                <a:solidFill>
                  <a:srgbClr val="545454"/>
                </a:solidFill>
                <a:latin typeface="Arial"/>
                <a:cs typeface="Arial"/>
              </a:rPr>
              <a:t>a</a:t>
            </a:r>
            <a:r>
              <a:rPr sz="1725" b="0" baseline="4830" dirty="0">
                <a:solidFill>
                  <a:srgbClr val="545454"/>
                </a:solidFill>
                <a:latin typeface="Arial"/>
                <a:cs typeface="Arial"/>
              </a:rPr>
              <a:t>t 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correct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diffraction angle for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a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particular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set of </a:t>
            </a:r>
            <a:r>
              <a:rPr sz="1150" b="0" spc="5" dirty="0">
                <a:solidFill>
                  <a:srgbClr val="545454"/>
                </a:solidFill>
                <a:latin typeface="Arial"/>
                <a:cs typeface="Arial"/>
              </a:rPr>
              <a:t>planes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and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a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diffraction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beam </a:t>
            </a:r>
            <a:r>
              <a:rPr sz="1150" b="0" spc="-10" dirty="0">
                <a:solidFill>
                  <a:srgbClr val="545454"/>
                </a:solidFill>
                <a:latin typeface="Arial"/>
                <a:cs typeface="Arial"/>
              </a:rPr>
              <a:t>will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result.  </a:t>
            </a:r>
            <a:r>
              <a:rPr sz="1150" b="0" spc="-10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incident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monochromatic radiation strikes </a:t>
            </a:r>
            <a:r>
              <a:rPr sz="1150" b="0" spc="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finely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powdered specimen or </a:t>
            </a:r>
            <a:r>
              <a:rPr sz="1150" b="0" spc="-10" dirty="0">
                <a:solidFill>
                  <a:srgbClr val="545454"/>
                </a:solidFill>
                <a:latin typeface="Arial"/>
                <a:cs typeface="Arial"/>
              </a:rPr>
              <a:t>fine 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grained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polycrystalline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specimen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contained </a:t>
            </a:r>
            <a:r>
              <a:rPr sz="1150" b="0" spc="-10" dirty="0">
                <a:solidFill>
                  <a:srgbClr val="545454"/>
                </a:solidFill>
                <a:latin typeface="Arial"/>
                <a:cs typeface="Arial"/>
              </a:rPr>
              <a:t>in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a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capillary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tube. A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photographic </a:t>
            </a:r>
            <a:r>
              <a:rPr sz="1150" b="0" spc="-10" dirty="0">
                <a:solidFill>
                  <a:srgbClr val="545454"/>
                </a:solidFill>
                <a:latin typeface="Arial"/>
                <a:cs typeface="Arial"/>
              </a:rPr>
              <a:t>film is 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wrapped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around the inside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of a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cylindrical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chamber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concentric </a:t>
            </a:r>
            <a:r>
              <a:rPr sz="1150" b="0" spc="-15" dirty="0">
                <a:solidFill>
                  <a:srgbClr val="545454"/>
                </a:solidFill>
                <a:latin typeface="Arial"/>
                <a:cs typeface="Arial"/>
              </a:rPr>
              <a:t>with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sample. </a:t>
            </a:r>
            <a:r>
              <a:rPr sz="1150" b="0" spc="-10" dirty="0">
                <a:solidFill>
                  <a:srgbClr val="545454"/>
                </a:solidFill>
                <a:latin typeface="Arial"/>
                <a:cs typeface="Arial"/>
              </a:rPr>
              <a:t>The 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rays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are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diffracted from individual microcrystals </a:t>
            </a:r>
            <a:r>
              <a:rPr sz="1150" b="0" spc="-10" dirty="0">
                <a:solidFill>
                  <a:srgbClr val="545454"/>
                </a:solidFill>
                <a:latin typeface="Arial"/>
                <a:cs typeface="Arial"/>
              </a:rPr>
              <a:t>which </a:t>
            </a:r>
            <a:r>
              <a:rPr sz="1150" b="0" spc="5" dirty="0">
                <a:solidFill>
                  <a:srgbClr val="545454"/>
                </a:solidFill>
                <a:latin typeface="Arial"/>
                <a:cs typeface="Arial"/>
              </a:rPr>
              <a:t>happen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to </a:t>
            </a:r>
            <a:r>
              <a:rPr sz="1150" b="0" spc="-10" dirty="0">
                <a:solidFill>
                  <a:srgbClr val="545454"/>
                </a:solidFill>
                <a:latin typeface="Arial"/>
                <a:cs typeface="Arial"/>
              </a:rPr>
              <a:t>be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oriented </a:t>
            </a:r>
            <a:r>
              <a:rPr sz="1150" b="0" spc="-15" dirty="0">
                <a:solidFill>
                  <a:srgbClr val="545454"/>
                </a:solidFill>
                <a:latin typeface="Arial"/>
                <a:cs typeface="Arial"/>
              </a:rPr>
              <a:t>with 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planes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making Bragg angle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θ </a:t>
            </a:r>
            <a:r>
              <a:rPr sz="1150" b="0" spc="-15" dirty="0">
                <a:solidFill>
                  <a:srgbClr val="545454"/>
                </a:solidFill>
                <a:latin typeface="Arial"/>
                <a:cs typeface="Arial"/>
              </a:rPr>
              <a:t>with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beam;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various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diffracted rays lying,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of  course,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along </a:t>
            </a:r>
            <a:r>
              <a:rPr sz="1150" b="0" spc="-10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generators of cones are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concentric </a:t>
            </a:r>
            <a:r>
              <a:rPr sz="1150" b="0" spc="-15" dirty="0">
                <a:solidFill>
                  <a:srgbClr val="545454"/>
                </a:solidFill>
                <a:latin typeface="Arial"/>
                <a:cs typeface="Arial"/>
              </a:rPr>
              <a:t>with </a:t>
            </a:r>
            <a:r>
              <a:rPr sz="1150" b="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incident</a:t>
            </a:r>
            <a:r>
              <a:rPr sz="1150" b="0" spc="-4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150" b="0" dirty="0">
                <a:solidFill>
                  <a:srgbClr val="545454"/>
                </a:solidFill>
                <a:latin typeface="Arial"/>
                <a:cs typeface="Arial"/>
              </a:rPr>
              <a:t>beam.</a:t>
            </a:r>
            <a:endParaRPr sz="11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371189"/>
            <a:ext cx="504253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0600"/>
              </a:lnSpc>
              <a:spcBef>
                <a:spcPts val="100"/>
              </a:spcBef>
            </a:pPr>
            <a:r>
              <a:rPr sz="1150" spc="-20" dirty="0">
                <a:solidFill>
                  <a:srgbClr val="545454"/>
                </a:solidFill>
                <a:latin typeface="Arial"/>
                <a:cs typeface="Arial"/>
              </a:rPr>
              <a:t>To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understand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point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clearly,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consider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same set of planes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(hkl)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in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each 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microcrystal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powder.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Since the microcrystals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are oriented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in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all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possible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900861"/>
            <a:ext cx="5429250" cy="2038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700">
              <a:lnSpc>
                <a:spcPct val="130500"/>
              </a:lnSpc>
              <a:spcBef>
                <a:spcPts val="100"/>
              </a:spcBef>
            </a:pP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directions,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these planes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have all possible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orientations and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rays diffracted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by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this 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set of planes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(hkl)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in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powder pass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through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various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points forming, clearly,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cone  that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concentric about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incident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X-ray</a:t>
            </a:r>
            <a:r>
              <a:rPr sz="1150" spc="-10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beam.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30500"/>
              </a:lnSpc>
            </a:pP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half-opening angle of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cone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2θ,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where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θ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is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Bragg angle.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Different (hkl) 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planes produce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different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similar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cones.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Now,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since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spc="-15" dirty="0">
                <a:solidFill>
                  <a:srgbClr val="545454"/>
                </a:solidFill>
                <a:latin typeface="Arial"/>
                <a:cs typeface="Arial"/>
              </a:rPr>
              <a:t>film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is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wrapped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around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 inside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a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cylindrical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chamber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concentric </a:t>
            </a:r>
            <a:r>
              <a:rPr sz="1150" spc="-15" dirty="0">
                <a:solidFill>
                  <a:srgbClr val="545454"/>
                </a:solidFill>
                <a:latin typeface="Arial"/>
                <a:cs typeface="Arial"/>
              </a:rPr>
              <a:t>with </a:t>
            </a:r>
            <a:r>
              <a:rPr sz="1150" spc="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sample, a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certain portion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of these 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diffracted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cones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will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be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intercepted and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a series of arcs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produced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on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the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film.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A  </a:t>
            </a:r>
            <a:r>
              <a:rPr sz="1150" spc="-5" dirty="0">
                <a:solidFill>
                  <a:srgbClr val="545454"/>
                </a:solidFill>
                <a:latin typeface="Arial"/>
                <a:cs typeface="Arial"/>
              </a:rPr>
              <a:t>typical diffraction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pattern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is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shown </a:t>
            </a:r>
            <a:r>
              <a:rPr sz="1150" spc="-10" dirty="0">
                <a:solidFill>
                  <a:srgbClr val="545454"/>
                </a:solidFill>
                <a:latin typeface="Arial"/>
                <a:cs typeface="Arial"/>
              </a:rPr>
              <a:t>in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Fig. 2.70</a:t>
            </a:r>
            <a:r>
              <a:rPr sz="1150" spc="-30" dirty="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545454"/>
                </a:solidFill>
                <a:latin typeface="Arial"/>
                <a:cs typeface="Arial"/>
              </a:rPr>
              <a:t>(a).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1303</Words>
  <Application>Microsoft Office PowerPoint</Application>
  <PresentationFormat>Custom</PresentationFormat>
  <Paragraphs>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Cambria</vt:lpstr>
      <vt:lpstr>Maiandra GD</vt:lpstr>
      <vt:lpstr>Symbol</vt:lpstr>
      <vt:lpstr>Tahoma</vt:lpstr>
      <vt:lpstr>Times New Roman</vt:lpstr>
      <vt:lpstr>Wingdings</vt:lpstr>
      <vt:lpstr>Office Theme</vt:lpstr>
      <vt:lpstr>Solid state</vt:lpstr>
      <vt:lpstr>Contents:</vt:lpstr>
      <vt:lpstr>Solid state</vt:lpstr>
      <vt:lpstr>Introduction</vt:lpstr>
      <vt:lpstr>PowerPoint Presentation</vt:lpstr>
      <vt:lpstr>PowerPoint Presentation</vt:lpstr>
      <vt:lpstr>Bragg’s Law</vt:lpstr>
      <vt:lpstr>Powder Method: In this method a finely powdered specimen is placed in a monochromatic beam, often  Ka  radiation of X-rays. Just by chance, some of its microcrystals will be oriented at  correct diffraction angle for a particular set of planes and a diffraction beam will result.  The incident monochromatic radiation strikes the finely powdered specimen or fine  grained polycrystalline specimen contained in a capillary tube. A photographic film is  wrapped around the inside of a cylindrical chamber concentric with the sample. The  rays are diffracted from individual microcrystals which happen to be oriented with  planes making Bragg angle θ with the beam; the various diffracted rays lying, of  course, along the generators of cones are concentric with the incident beam.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 state</dc:title>
  <dc:creator>SSK</dc:creator>
  <cp:lastModifiedBy>NAGA SUBRAHMANYESWARA SWAMI KARANAM</cp:lastModifiedBy>
  <cp:revision>3</cp:revision>
  <dcterms:created xsi:type="dcterms:W3CDTF">2020-08-23T19:48:05Z</dcterms:created>
  <dcterms:modified xsi:type="dcterms:W3CDTF">2020-08-24T10:03:30Z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2020-08-23T00:00:00Z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2020-08-23T00:00:00Z</vt:filetime>
  </property>
</Properties>
</file>